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93" r:id="rId3"/>
    <p:sldId id="295" r:id="rId4"/>
    <p:sldId id="297" r:id="rId5"/>
    <p:sldId id="276" r:id="rId6"/>
    <p:sldId id="298" r:id="rId7"/>
    <p:sldId id="296" r:id="rId8"/>
    <p:sldId id="286" r:id="rId9"/>
    <p:sldId id="299" r:id="rId10"/>
    <p:sldId id="277" r:id="rId11"/>
    <p:sldId id="278" r:id="rId12"/>
    <p:sldId id="287" r:id="rId13"/>
    <p:sldId id="280" r:id="rId14"/>
    <p:sldId id="289" r:id="rId15"/>
    <p:sldId id="290" r:id="rId16"/>
  </p:sldIdLst>
  <p:sldSz cx="9906000" cy="6858000" type="A4"/>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8" y="-78"/>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B6A74DE-3FF9-4B10-9535-037265DEF679}" type="datetimeFigureOut">
              <a:rPr lang="de-AT"/>
              <a:pPr>
                <a:defRPr/>
              </a:pPr>
              <a:t>11.11.2013</a:t>
            </a:fld>
            <a:endParaRPr lang="de-AT"/>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de-AT"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0541B48-9103-457E-9762-244BDFA1DF59}" type="slidenum">
              <a:rPr lang="de-AT"/>
              <a:pPr>
                <a:defRPr/>
              </a:pPr>
              <a:t>‹Nr.›</a:t>
            </a:fld>
            <a:endParaRPr lang="de-A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3B5E8E-9931-4675-B876-84FBABFF3E79}" type="slidenum">
              <a:rPr lang="de-AT" smtClean="0">
                <a:latin typeface="Arial" pitchFamily="34" charset="0"/>
                <a:cs typeface="Arial" pitchFamily="34" charset="0"/>
              </a:rPr>
              <a:pPr/>
              <a:t>1</a:t>
            </a:fld>
            <a:endParaRPr lang="de-AT"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2140D-991B-4C34-AE06-282F9C790B7E}" type="slidenum">
              <a:rPr lang="de-AT" smtClean="0">
                <a:latin typeface="Arial" pitchFamily="34" charset="0"/>
                <a:cs typeface="Arial" pitchFamily="34" charset="0"/>
              </a:rPr>
              <a:pPr/>
              <a:t>6</a:t>
            </a:fld>
            <a:endParaRPr lang="de-AT"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06A8D0-8D8E-4220-B351-C209E4BE8119}" type="slidenum">
              <a:rPr lang="de-AT" smtClean="0">
                <a:latin typeface="Arial" pitchFamily="34" charset="0"/>
                <a:cs typeface="Arial" pitchFamily="34" charset="0"/>
              </a:rPr>
              <a:pPr/>
              <a:t>8</a:t>
            </a:fld>
            <a:endParaRPr lang="de-AT"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pPr>
              <a:defRPr/>
            </a:pPr>
            <a:fld id="{60541B48-9103-457E-9762-244BDFA1DF59}" type="slidenum">
              <a:rPr lang="de-AT" smtClean="0"/>
              <a:pPr>
                <a:defRPr/>
              </a:pPr>
              <a:t>9</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2140D-991B-4C34-AE06-282F9C790B7E}" type="slidenum">
              <a:rPr lang="de-AT" smtClean="0">
                <a:latin typeface="Arial" pitchFamily="34" charset="0"/>
                <a:cs typeface="Arial" pitchFamily="34" charset="0"/>
              </a:rPr>
              <a:pPr/>
              <a:t>10</a:t>
            </a:fld>
            <a:endParaRPr lang="de-AT"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pPr>
              <a:defRPr/>
            </a:pPr>
            <a:fld id="{FCDAC948-EC59-4A2E-893B-73303AB3EA34}" type="datetimeFigureOut">
              <a:rPr lang="de-DE"/>
              <a:pPr>
                <a:defRPr/>
              </a:pPr>
              <a:t>11.11.2013</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F72A585-88DF-484C-A450-259714DEB4B1}"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BC3B0452-4106-497F-B3A3-D3BBC3A1A693}" type="datetimeFigureOut">
              <a:rPr lang="de-DE"/>
              <a:pPr>
                <a:defRPr/>
              </a:pPr>
              <a:t>11.11.2013</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B083DF8-72F5-48F9-B494-BA6C7A64036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A98B836F-3DFD-40CB-9700-A16CEC466714}" type="datetimeFigureOut">
              <a:rPr lang="de-DE"/>
              <a:pPr>
                <a:defRPr/>
              </a:pPr>
              <a:t>11.11.2013</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1E5E62E2-B36F-4E50-A683-8428D56DB6E6}"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fld id="{B3890449-6BC3-42E0-B567-96415CDCC2B5}" type="datetimeFigureOut">
              <a:rPr lang="de-DE"/>
              <a:pPr>
                <a:defRPr/>
              </a:pPr>
              <a:t>11.11.2013</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C320FA52-C286-4291-BFD0-702B4246B092}"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C0372C-5BDE-4041-854B-E67781897491}" type="datetimeFigureOut">
              <a:rPr lang="de-DE"/>
              <a:pPr>
                <a:defRPr/>
              </a:pPr>
              <a:t>11.11.2013</a:t>
            </a:fld>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8689876E-A0A5-484C-9D8F-66C5FB34702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fld id="{F0A30692-85B2-46FE-9288-CD2BA3E8FDAC}" type="datetimeFigureOut">
              <a:rPr lang="de-DE"/>
              <a:pPr>
                <a:defRPr/>
              </a:pPr>
              <a:t>11.11.2013</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FA0F084-A55B-4755-B979-762099959A9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fld id="{1DFCCD53-107E-4884-91B9-CE7B149886FF}" type="datetimeFigureOut">
              <a:rPr lang="de-DE"/>
              <a:pPr>
                <a:defRPr/>
              </a:pPr>
              <a:t>11.11.2013</a:t>
            </a:fld>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FC586E6C-8FE2-4B59-8D95-48D75BB1D0E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fld id="{2DC2EE5D-3550-40A9-8A3E-F7F435C3BE7D}" type="datetimeFigureOut">
              <a:rPr lang="de-DE"/>
              <a:pPr>
                <a:defRPr/>
              </a:pPr>
              <a:t>11.11.2013</a:t>
            </a:fld>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1A46E4BD-B820-4107-B3C8-E9E2021CFD1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5D385-DF99-4D3A-9E6E-F4BB7AAEF236}" type="datetimeFigureOut">
              <a:rPr lang="de-DE"/>
              <a:pPr>
                <a:defRPr/>
              </a:pPr>
              <a:t>11.11.2013</a:t>
            </a:fld>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030A7096-F007-423E-AB7F-568B9A63637B}"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7E228D-015D-40DD-8815-397393FBAB4C}" type="datetimeFigureOut">
              <a:rPr lang="de-DE"/>
              <a:pPr>
                <a:defRPr/>
              </a:pPr>
              <a:t>11.11.2013</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513D621-1197-48A7-A6A6-59EC63D04EBC}"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732461-1E8F-44AA-85EE-A5EC333525F2}" type="datetimeFigureOut">
              <a:rPr lang="de-DE"/>
              <a:pPr>
                <a:defRPr/>
              </a:pPr>
              <a:t>11.11.2013</a:t>
            </a:fld>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4CEC15BA-F7AA-4610-B8C8-3726E6EF62F7}"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DE" smtClean="0"/>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1BA0E1-873E-46B7-9E78-CCA39E3DCBD7}" type="datetimeFigureOut">
              <a:rPr lang="de-DE"/>
              <a:pPr>
                <a:defRPr/>
              </a:pPr>
              <a:t>11.11.2013</a:t>
            </a:fld>
            <a:endParaRPr lang="de-DE"/>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7F5297-6DC7-44C7-A6E9-B06E1B1F432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tes.ib@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065213" y="1773238"/>
            <a:ext cx="8174037" cy="3375025"/>
          </a:xfrm>
          <a:prstGeom prst="rect">
            <a:avLst/>
          </a:prstGeom>
        </p:spPr>
        <p:txBody>
          <a:bodyPr anchor="ctr">
            <a:normAutofit fontScale="77500" lnSpcReduction="20000"/>
          </a:bodyPr>
          <a:lstStyle/>
          <a:p>
            <a:pPr algn="ctr" fontAlgn="auto">
              <a:spcAft>
                <a:spcPts val="0"/>
              </a:spcAft>
              <a:defRPr/>
            </a:pPr>
            <a:r>
              <a:rPr lang="en-US" sz="8700" dirty="0" err="1" smtClean="0">
                <a:solidFill>
                  <a:srgbClr val="FF0000"/>
                </a:solidFill>
                <a:latin typeface="Bookman Old Style" pitchFamily="18" charset="0"/>
                <a:ea typeface="+mj-ea"/>
                <a:cs typeface="+mj-cs"/>
              </a:rPr>
              <a:t>C.Vartian</a:t>
            </a:r>
            <a:endParaRPr lang="en-US" sz="8700" dirty="0">
              <a:solidFill>
                <a:srgbClr val="FF0000"/>
              </a:solidFill>
              <a:latin typeface="Bookman Old Style" pitchFamily="18" charset="0"/>
              <a:ea typeface="+mj-ea"/>
              <a:cs typeface="+mj-cs"/>
            </a:endParaRPr>
          </a:p>
          <a:p>
            <a:pPr algn="ctr">
              <a:defRPr/>
            </a:pPr>
            <a:r>
              <a:rPr lang="de-AT" sz="4000" kern="0" dirty="0" smtClean="0">
                <a:solidFill>
                  <a:schemeClr val="tx2"/>
                </a:solidFill>
                <a:latin typeface="Bookman Old Style" pitchFamily="18" charset="0"/>
                <a:cs typeface="+mn-cs"/>
                <a:sym typeface="Stone Sans ITC TT-Semi" charset="0"/>
              </a:rPr>
              <a:t>EDELMETALL UND GEGENGEWICHTUNG </a:t>
            </a:r>
            <a:r>
              <a:rPr lang="de-AT" sz="4000" kern="0" dirty="0">
                <a:solidFill>
                  <a:schemeClr val="tx2"/>
                </a:solidFill>
                <a:latin typeface="Bookman Old Style" pitchFamily="18" charset="0"/>
                <a:cs typeface="+mn-cs"/>
                <a:sym typeface="Stone Sans ITC TT-Semi" charset="0"/>
              </a:rPr>
              <a:t>VON </a:t>
            </a:r>
            <a:r>
              <a:rPr lang="de-AT" sz="4000" kern="0" dirty="0" smtClean="0">
                <a:solidFill>
                  <a:schemeClr val="tx2"/>
                </a:solidFill>
                <a:latin typeface="Bookman Old Style" pitchFamily="18" charset="0"/>
                <a:cs typeface="+mn-cs"/>
                <a:sym typeface="Stone Sans ITC TT-Semi" charset="0"/>
              </a:rPr>
              <a:t>EDELMETALLKURSRISKEN</a:t>
            </a:r>
          </a:p>
          <a:p>
            <a:pPr algn="ctr">
              <a:defRPr/>
            </a:pPr>
            <a:endParaRPr lang="de-AT" sz="4000" kern="0" dirty="0" smtClean="0">
              <a:solidFill>
                <a:schemeClr val="tx2"/>
              </a:solidFill>
              <a:latin typeface="Bookman Old Style" pitchFamily="18" charset="0"/>
              <a:cs typeface="+mn-cs"/>
              <a:sym typeface="Stone Sans ITC TT-Semi" charset="0"/>
            </a:endParaRPr>
          </a:p>
          <a:p>
            <a:pPr algn="ctr">
              <a:defRPr/>
            </a:pPr>
            <a:r>
              <a:rPr lang="de-AT" sz="4000" kern="0" dirty="0" smtClean="0">
                <a:solidFill>
                  <a:schemeClr val="tx2"/>
                </a:solidFill>
                <a:latin typeface="Bookman Old Style" pitchFamily="18" charset="0"/>
                <a:cs typeface="+mn-cs"/>
                <a:sym typeface="Stone Sans ITC TT-Semi" charset="0"/>
                <a:hlinkClick r:id="rId3"/>
              </a:rPr>
              <a:t>Ites.ib@gmail.com</a:t>
            </a:r>
            <a:endParaRPr lang="de-AT" sz="4000" kern="0" dirty="0" smtClean="0">
              <a:solidFill>
                <a:schemeClr val="tx2"/>
              </a:solidFill>
              <a:latin typeface="Bookman Old Style" pitchFamily="18" charset="0"/>
              <a:cs typeface="+mn-cs"/>
              <a:sym typeface="Stone Sans ITC TT-Semi" charset="0"/>
            </a:endParaRPr>
          </a:p>
          <a:p>
            <a:pPr algn="ctr">
              <a:defRPr/>
            </a:pPr>
            <a:r>
              <a:rPr lang="de-AT" sz="4000" kern="0" dirty="0" smtClean="0">
                <a:solidFill>
                  <a:schemeClr val="tx2"/>
                </a:solidFill>
                <a:latin typeface="Bookman Old Style" pitchFamily="18" charset="0"/>
                <a:cs typeface="+mn-cs"/>
                <a:sym typeface="Stone Sans ITC TT-Semi" charset="0"/>
              </a:rPr>
              <a:t>christian.vartyan@gip-ag.ch</a:t>
            </a:r>
            <a:endParaRPr lang="de-AT" sz="4000" kern="0" dirty="0">
              <a:solidFill>
                <a:schemeClr val="tx2"/>
              </a:solidFill>
              <a:latin typeface="Bookman Old Style" pitchFamily="18" charset="0"/>
              <a:cs typeface="+mn-cs"/>
              <a:sym typeface="Stone Sans ITC TT-Semi" charset="0"/>
            </a:endParaRPr>
          </a:p>
        </p:txBody>
      </p:sp>
      <p:pic>
        <p:nvPicPr>
          <p:cNvPr id="5" name="Picture 3"/>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0" y="0"/>
            <a:ext cx="9906000" cy="1079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0" y="2060575"/>
            <a:ext cx="9705975" cy="4797425"/>
          </a:xfrm>
          <a:prstGeom prst="rect">
            <a:avLst/>
          </a:prstGeom>
          <a:noFill/>
          <a:ln w="9525">
            <a:noFill/>
            <a:miter lim="800000"/>
            <a:headEnd/>
            <a:tailEnd/>
          </a:ln>
        </p:spPr>
        <p:txBody>
          <a:bodyPr/>
          <a:lstStyle/>
          <a:p>
            <a:pPr marL="635000">
              <a:buFont typeface="Courier New" pitchFamily="49" charset="0"/>
              <a:buChar char="o"/>
            </a:pPr>
            <a:endParaRPr lang="en-US" sz="2000" i="1">
              <a:latin typeface="Bookman Old Style" pitchFamily="18" charset="0"/>
            </a:endParaRPr>
          </a:p>
        </p:txBody>
      </p:sp>
      <p:sp>
        <p:nvSpPr>
          <p:cNvPr id="9" name="Rectangle 1"/>
          <p:cNvSpPr txBox="1">
            <a:spLocks noChangeArrowheads="1"/>
          </p:cNvSpPr>
          <p:nvPr/>
        </p:nvSpPr>
        <p:spPr>
          <a:xfrm>
            <a:off x="415925" y="0"/>
            <a:ext cx="8424863" cy="836613"/>
          </a:xfrm>
          <a:prstGeom prst="rect">
            <a:avLst/>
          </a:prstGeom>
        </p:spPr>
        <p:txBody>
          <a:bodyPr anchor="ctr"/>
          <a:lstStyle/>
          <a:p>
            <a:pPr fontAlgn="auto">
              <a:spcAft>
                <a:spcPts val="0"/>
              </a:spcAft>
              <a:defRPr/>
            </a:pPr>
            <a:r>
              <a:rPr lang="en-US" sz="1400" b="1" dirty="0">
                <a:latin typeface="Bookman Old Style" pitchFamily="18" charset="0"/>
                <a:ea typeface="+mj-ea"/>
                <a:cs typeface="+mj-cs"/>
              </a:rPr>
              <a:t>AUSSCHNITT AUS DER LIQUIDITÄTSMESSUNG IN UNSERER ZENTRALE</a:t>
            </a:r>
          </a:p>
          <a:p>
            <a:pPr fontAlgn="auto">
              <a:spcAft>
                <a:spcPts val="0"/>
              </a:spcAft>
              <a:defRPr/>
            </a:pPr>
            <a:r>
              <a:rPr lang="en-US" sz="1400" b="1" dirty="0">
                <a:latin typeface="Bookman Old Style" pitchFamily="18" charset="0"/>
                <a:ea typeface="+mj-ea"/>
                <a:cs typeface="+mj-cs"/>
              </a:rPr>
              <a:t>GEFAHRENDETEKTION ANHAND VON MESSUNG DER ULTRAKURZFRISTIGEN, GLOBALEN KAUFKRAFT</a:t>
            </a:r>
          </a:p>
        </p:txBody>
      </p:sp>
      <p:pic>
        <p:nvPicPr>
          <p:cNvPr id="4100" name="Picture 2"/>
          <p:cNvPicPr>
            <a:picLocks noChangeAspect="1" noChangeArrowheads="1"/>
          </p:cNvPicPr>
          <p:nvPr/>
        </p:nvPicPr>
        <p:blipFill>
          <a:blip r:embed="rId3" cstate="print"/>
          <a:srcRect/>
          <a:stretch>
            <a:fillRect/>
          </a:stretch>
        </p:blipFill>
        <p:spPr bwMode="auto">
          <a:xfrm>
            <a:off x="704850" y="908050"/>
            <a:ext cx="7561263" cy="55895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44"/>
          <p:cNvSpPr txBox="1">
            <a:spLocks noChangeArrowheads="1"/>
          </p:cNvSpPr>
          <p:nvPr/>
        </p:nvSpPr>
        <p:spPr bwMode="auto">
          <a:xfrm>
            <a:off x="273050" y="836613"/>
            <a:ext cx="9359900" cy="2862262"/>
          </a:xfrm>
          <a:prstGeom prst="rect">
            <a:avLst/>
          </a:prstGeom>
          <a:noFill/>
          <a:ln w="9525">
            <a:noFill/>
            <a:miter lim="800000"/>
            <a:headEnd/>
            <a:tailEnd/>
          </a:ln>
        </p:spPr>
        <p:txBody>
          <a:bodyPr>
            <a:spAutoFit/>
          </a:bodyPr>
          <a:lstStyle/>
          <a:p>
            <a:r>
              <a:rPr lang="de-AT" sz="1200">
                <a:latin typeface="Bookman Old Style" pitchFamily="18" charset="0"/>
              </a:rPr>
              <a:t>Gold und Silber sind saisonale Commodities mit einer über ein normales Kalenderjahr unterschiedlichen Nachfrage, aber konstantem Angebot. In der logischen Folge ergeben sich saisonale Preisschwankungen (Preisschwankungsteile), egal auf welchem investitionsgetriebenen Höhenniveau sich das Preisniveau von Gold und Silber befindet.</a:t>
            </a:r>
          </a:p>
          <a:p>
            <a:r>
              <a:rPr lang="de-AT" sz="1200">
                <a:latin typeface="Bookman Old Style" pitchFamily="18" charset="0"/>
              </a:rPr>
              <a:t> </a:t>
            </a:r>
          </a:p>
          <a:p>
            <a:r>
              <a:rPr lang="de-AT" sz="1200">
                <a:latin typeface="Bookman Old Style" pitchFamily="18" charset="0"/>
              </a:rPr>
              <a:t>Ein Hedge Desk Service für die Vermeidung des Mitfahrens der groben Preiseinbrüche kostet 1% vom Underlying im Jahr. </a:t>
            </a:r>
            <a:r>
              <a:rPr lang="de-AT" sz="1200" i="1">
                <a:latin typeface="Bookman Old Style" pitchFamily="18" charset="0"/>
              </a:rPr>
              <a:t>Großaccountrabatt bis zu max. 50% *Voraussetzung: Ausgerollter Trading Account mit CME Futures.</a:t>
            </a:r>
          </a:p>
          <a:p>
            <a:r>
              <a:rPr lang="de-AT" sz="1200">
                <a:latin typeface="Bookman Old Style" pitchFamily="18" charset="0"/>
              </a:rPr>
              <a:t> </a:t>
            </a:r>
          </a:p>
          <a:p>
            <a:r>
              <a:rPr lang="de-AT" sz="1200">
                <a:latin typeface="Bookman Old Style" pitchFamily="18" charset="0"/>
              </a:rPr>
              <a:t>Ein Trade Desk Service für wesentlich feinere Bearbeitung kostet etwa 2% vom Underlying pro Jahr. </a:t>
            </a:r>
            <a:r>
              <a:rPr lang="de-AT" sz="1200" i="1">
                <a:latin typeface="Bookman Old Style" pitchFamily="18" charset="0"/>
              </a:rPr>
              <a:t>Großaccountrabatt bis zu max. 50% *Voraussetzung: Ausgerollter Trading Account mit CME Futures, API Aus- und Zugang, Anzahlung für EDV Konfiguration….</a:t>
            </a:r>
          </a:p>
          <a:p>
            <a:r>
              <a:rPr lang="de-AT" sz="1200">
                <a:latin typeface="Bookman Old Style" pitchFamily="18" charset="0"/>
              </a:rPr>
              <a:t> </a:t>
            </a:r>
          </a:p>
          <a:p>
            <a:r>
              <a:rPr lang="de-AT" sz="1200">
                <a:latin typeface="Bookman Old Style" pitchFamily="18" charset="0"/>
              </a:rPr>
              <a:t>Die langfristige Unterjahrpreisschwankungsstatistik beweist, dass der reine Saisonalpreisschwankungsteil wesentlich höher ist als diese Kosten und die Transaktionskosten, woraus sich ergibt, dass man auch in Normaljahren keinesfalls von der Benützung eines Hedging Desks abgehen sollte.</a:t>
            </a:r>
          </a:p>
          <a:p>
            <a:endParaRPr lang="de-AT" sz="1200">
              <a:latin typeface="Bookman Old Style" pitchFamily="18" charset="0"/>
            </a:endParaRPr>
          </a:p>
        </p:txBody>
      </p:sp>
      <p:sp>
        <p:nvSpPr>
          <p:cNvPr id="5123" name="Textfeld 45"/>
          <p:cNvSpPr txBox="1">
            <a:spLocks noChangeArrowheads="1"/>
          </p:cNvSpPr>
          <p:nvPr/>
        </p:nvSpPr>
        <p:spPr bwMode="auto">
          <a:xfrm>
            <a:off x="488950" y="260350"/>
            <a:ext cx="8669338" cy="523875"/>
          </a:xfrm>
          <a:prstGeom prst="rect">
            <a:avLst/>
          </a:prstGeom>
          <a:noFill/>
          <a:ln w="9525">
            <a:noFill/>
            <a:miter lim="800000"/>
            <a:headEnd/>
            <a:tailEnd/>
          </a:ln>
        </p:spPr>
        <p:txBody>
          <a:bodyPr wrap="none">
            <a:spAutoFit/>
          </a:bodyPr>
          <a:lstStyle/>
          <a:p>
            <a:r>
              <a:rPr lang="de-AT" sz="1400" b="1">
                <a:latin typeface="Bookman Old Style" pitchFamily="18" charset="0"/>
              </a:rPr>
              <a:t>DER BEDARF NACH HEDGING = KURSABSICHERUNG DURCH GEGENGEWICHTSBILDUNG</a:t>
            </a:r>
          </a:p>
          <a:p>
            <a:r>
              <a:rPr lang="de-AT" sz="1400" b="1">
                <a:latin typeface="Bookman Old Style" pitchFamily="18" charset="0"/>
              </a:rPr>
              <a:t>IST NICHT NUR IN WASSERFALLJAHREN WIE 2013, SONDERN IN JEDEM JAHR GEGEBEN</a:t>
            </a:r>
          </a:p>
        </p:txBody>
      </p:sp>
      <p:pic>
        <p:nvPicPr>
          <p:cNvPr id="5124" name="Picture 2"/>
          <p:cNvPicPr>
            <a:picLocks noChangeAspect="1" noChangeArrowheads="1"/>
          </p:cNvPicPr>
          <p:nvPr/>
        </p:nvPicPr>
        <p:blipFill>
          <a:blip r:embed="rId2" cstate="print"/>
          <a:srcRect/>
          <a:stretch>
            <a:fillRect/>
          </a:stretch>
        </p:blipFill>
        <p:spPr bwMode="auto">
          <a:xfrm>
            <a:off x="488950" y="3551238"/>
            <a:ext cx="4176713" cy="3306762"/>
          </a:xfrm>
          <a:prstGeom prst="rect">
            <a:avLst/>
          </a:prstGeom>
          <a:noFill/>
          <a:ln w="9525">
            <a:noFill/>
            <a:miter lim="800000"/>
            <a:headEnd/>
            <a:tailEnd/>
          </a:ln>
        </p:spPr>
      </p:pic>
      <p:pic>
        <p:nvPicPr>
          <p:cNvPr id="5125" name="Picture 3"/>
          <p:cNvPicPr>
            <a:picLocks noChangeAspect="1" noChangeArrowheads="1"/>
          </p:cNvPicPr>
          <p:nvPr/>
        </p:nvPicPr>
        <p:blipFill>
          <a:blip r:embed="rId3" cstate="print"/>
          <a:srcRect/>
          <a:stretch>
            <a:fillRect/>
          </a:stretch>
        </p:blipFill>
        <p:spPr bwMode="auto">
          <a:xfrm>
            <a:off x="5097463" y="3551238"/>
            <a:ext cx="4176712" cy="33067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44"/>
          <p:cNvSpPr txBox="1">
            <a:spLocks noChangeArrowheads="1"/>
          </p:cNvSpPr>
          <p:nvPr/>
        </p:nvSpPr>
        <p:spPr bwMode="auto">
          <a:xfrm>
            <a:off x="488950" y="836613"/>
            <a:ext cx="2519363" cy="277812"/>
          </a:xfrm>
          <a:prstGeom prst="rect">
            <a:avLst/>
          </a:prstGeom>
          <a:noFill/>
          <a:ln w="9525">
            <a:noFill/>
            <a:miter lim="800000"/>
            <a:headEnd/>
            <a:tailEnd/>
          </a:ln>
        </p:spPr>
        <p:txBody>
          <a:bodyPr>
            <a:spAutoFit/>
          </a:bodyPr>
          <a:lstStyle/>
          <a:p>
            <a:r>
              <a:rPr lang="de-AT" sz="1200">
                <a:latin typeface="Bookman Old Style" pitchFamily="18" charset="0"/>
              </a:rPr>
              <a:t>Testierte NAVs verfügbar</a:t>
            </a:r>
          </a:p>
        </p:txBody>
      </p:sp>
      <p:sp>
        <p:nvSpPr>
          <p:cNvPr id="6147" name="Textfeld 45"/>
          <p:cNvSpPr txBox="1">
            <a:spLocks noChangeArrowheads="1"/>
          </p:cNvSpPr>
          <p:nvPr/>
        </p:nvSpPr>
        <p:spPr bwMode="auto">
          <a:xfrm>
            <a:off x="415925" y="333375"/>
            <a:ext cx="7661275" cy="492125"/>
          </a:xfrm>
          <a:prstGeom prst="rect">
            <a:avLst/>
          </a:prstGeom>
          <a:noFill/>
          <a:ln w="9525">
            <a:noFill/>
            <a:miter lim="800000"/>
            <a:headEnd/>
            <a:tailEnd/>
          </a:ln>
        </p:spPr>
        <p:txBody>
          <a:bodyPr wrap="none">
            <a:spAutoFit/>
          </a:bodyPr>
          <a:lstStyle/>
          <a:p>
            <a:r>
              <a:rPr lang="de-AT" sz="1400" b="1">
                <a:latin typeface="Bookman Old Style" pitchFamily="18" charset="0"/>
              </a:rPr>
              <a:t>HEDGEPERFORMANCE IN EINEM FONDS, Kurven lt. NAV</a:t>
            </a:r>
          </a:p>
          <a:p>
            <a:r>
              <a:rPr lang="de-AT" sz="1200">
                <a:latin typeface="Bookman Old Style" pitchFamily="18" charset="0"/>
              </a:rPr>
              <a:t>Angewandt dort: Hedge Desk Service für die Vermeidung des Mitfahrens der groben Preiseinbrüche</a:t>
            </a:r>
            <a:endParaRPr lang="de-AT" sz="1200" b="1">
              <a:latin typeface="Bookman Old Style" pitchFamily="18" charset="0"/>
            </a:endParaRPr>
          </a:p>
        </p:txBody>
      </p:sp>
      <p:pic>
        <p:nvPicPr>
          <p:cNvPr id="6148" name="Picture 2"/>
          <p:cNvPicPr>
            <a:picLocks noChangeAspect="1" noChangeArrowheads="1"/>
          </p:cNvPicPr>
          <p:nvPr/>
        </p:nvPicPr>
        <p:blipFill>
          <a:blip r:embed="rId2" cstate="print"/>
          <a:srcRect/>
          <a:stretch>
            <a:fillRect/>
          </a:stretch>
        </p:blipFill>
        <p:spPr bwMode="auto">
          <a:xfrm>
            <a:off x="1784350" y="1484313"/>
            <a:ext cx="6192838" cy="3363912"/>
          </a:xfrm>
          <a:prstGeom prst="rect">
            <a:avLst/>
          </a:prstGeom>
          <a:noFill/>
          <a:ln w="9525">
            <a:noFill/>
            <a:miter lim="800000"/>
            <a:headEnd/>
            <a:tailEnd/>
          </a:ln>
        </p:spPr>
      </p:pic>
      <p:cxnSp>
        <p:nvCxnSpPr>
          <p:cNvPr id="8" name="Gerade Verbindung mit Pfeil 7"/>
          <p:cNvCxnSpPr>
            <a:stCxn id="6150" idx="1"/>
          </p:cNvCxnSpPr>
          <p:nvPr/>
        </p:nvCxnSpPr>
        <p:spPr>
          <a:xfrm flipH="1">
            <a:off x="4665663" y="1068388"/>
            <a:ext cx="1008062" cy="200025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50" name="Textfeld 44"/>
          <p:cNvSpPr txBox="1">
            <a:spLocks noChangeArrowheads="1"/>
          </p:cNvSpPr>
          <p:nvPr/>
        </p:nvSpPr>
        <p:spPr bwMode="auto">
          <a:xfrm>
            <a:off x="5673725" y="836613"/>
            <a:ext cx="2519363" cy="461962"/>
          </a:xfrm>
          <a:prstGeom prst="rect">
            <a:avLst/>
          </a:prstGeom>
          <a:noFill/>
          <a:ln w="9525">
            <a:noFill/>
            <a:miter lim="800000"/>
            <a:headEnd/>
            <a:tailEnd/>
          </a:ln>
        </p:spPr>
        <p:txBody>
          <a:bodyPr>
            <a:spAutoFit/>
          </a:bodyPr>
          <a:lstStyle/>
          <a:p>
            <a:r>
              <a:rPr lang="de-AT" sz="1200">
                <a:latin typeface="Bookman Old Style" pitchFamily="18" charset="0"/>
              </a:rPr>
              <a:t>Grosse Kursrückgänge werden detektiert und abgesichert</a:t>
            </a:r>
          </a:p>
        </p:txBody>
      </p:sp>
      <p:sp>
        <p:nvSpPr>
          <p:cNvPr id="6151" name="Textfeld 44"/>
          <p:cNvSpPr txBox="1">
            <a:spLocks noChangeArrowheads="1"/>
          </p:cNvSpPr>
          <p:nvPr/>
        </p:nvSpPr>
        <p:spPr bwMode="auto">
          <a:xfrm>
            <a:off x="631825" y="5876925"/>
            <a:ext cx="8281988" cy="461963"/>
          </a:xfrm>
          <a:prstGeom prst="rect">
            <a:avLst/>
          </a:prstGeom>
          <a:noFill/>
          <a:ln w="9525">
            <a:noFill/>
            <a:miter lim="800000"/>
            <a:headEnd/>
            <a:tailEnd/>
          </a:ln>
        </p:spPr>
        <p:txBody>
          <a:bodyPr>
            <a:spAutoFit/>
          </a:bodyPr>
          <a:lstStyle/>
          <a:p>
            <a:r>
              <a:rPr lang="de-AT" sz="1200">
                <a:latin typeface="Bookman Old Style" pitchFamily="18" charset="0"/>
              </a:rPr>
              <a:t>Beachten Sie bitte, dass in CHF gemessen das physische Portfolio an Metall des Gefäßes wegen des hohen Anteiles an Silber, Platin etwa 40% verlor, sohin grob 2/3 des Verlustes weggehedgt wurden.</a:t>
            </a:r>
          </a:p>
        </p:txBody>
      </p:sp>
      <p:cxnSp>
        <p:nvCxnSpPr>
          <p:cNvPr id="15" name="Gerade Verbindung mit Pfeil 14"/>
          <p:cNvCxnSpPr/>
          <p:nvPr/>
        </p:nvCxnSpPr>
        <p:spPr>
          <a:xfrm flipH="1" flipV="1">
            <a:off x="4881563" y="3141663"/>
            <a:ext cx="2374900" cy="1655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flipV="1">
            <a:off x="4881563" y="2708275"/>
            <a:ext cx="2374900" cy="2089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4808538" y="1196975"/>
            <a:ext cx="936625" cy="1439863"/>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55" name="Textfeld 44"/>
          <p:cNvSpPr txBox="1">
            <a:spLocks noChangeArrowheads="1"/>
          </p:cNvSpPr>
          <p:nvPr/>
        </p:nvSpPr>
        <p:spPr bwMode="auto">
          <a:xfrm>
            <a:off x="6248400" y="4797425"/>
            <a:ext cx="3384550" cy="646113"/>
          </a:xfrm>
          <a:prstGeom prst="rect">
            <a:avLst/>
          </a:prstGeom>
          <a:noFill/>
          <a:ln w="9525">
            <a:noFill/>
            <a:miter lim="800000"/>
            <a:headEnd/>
            <a:tailEnd/>
          </a:ln>
        </p:spPr>
        <p:txBody>
          <a:bodyPr>
            <a:spAutoFit/>
          </a:bodyPr>
          <a:lstStyle/>
          <a:p>
            <a:r>
              <a:rPr lang="de-AT" sz="1200">
                <a:latin typeface="Bookman Old Style" pitchFamily="18" charset="0"/>
              </a:rPr>
              <a:t>Nicht jeder Überraschungsspike wird mitgefahren, weil zu gefährlich, das kostet etwas Anstieg</a:t>
            </a:r>
          </a:p>
        </p:txBody>
      </p:sp>
      <p:cxnSp>
        <p:nvCxnSpPr>
          <p:cNvPr id="30" name="Gerade Verbindung mit Pfeil 29"/>
          <p:cNvCxnSpPr/>
          <p:nvPr/>
        </p:nvCxnSpPr>
        <p:spPr>
          <a:xfrm flipH="1">
            <a:off x="5168900" y="1989138"/>
            <a:ext cx="3097213"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a:off x="5168900" y="2205038"/>
            <a:ext cx="3168650" cy="719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58" name="Textfeld 44"/>
          <p:cNvSpPr txBox="1">
            <a:spLocks noChangeArrowheads="1"/>
          </p:cNvSpPr>
          <p:nvPr/>
        </p:nvSpPr>
        <p:spPr bwMode="auto">
          <a:xfrm>
            <a:off x="7185025" y="1916113"/>
            <a:ext cx="2519363" cy="461962"/>
          </a:xfrm>
          <a:prstGeom prst="rect">
            <a:avLst/>
          </a:prstGeom>
          <a:noFill/>
          <a:ln w="9525">
            <a:noFill/>
            <a:miter lim="800000"/>
            <a:headEnd/>
            <a:tailEnd/>
          </a:ln>
        </p:spPr>
        <p:txBody>
          <a:bodyPr>
            <a:spAutoFit/>
          </a:bodyPr>
          <a:lstStyle/>
          <a:p>
            <a:r>
              <a:rPr lang="de-AT" sz="1200">
                <a:latin typeface="Bookman Old Style" pitchFamily="18" charset="0"/>
              </a:rPr>
              <a:t>Identische Entwicklung bei wenig Marktrisiko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44"/>
          <p:cNvSpPr txBox="1">
            <a:spLocks noChangeArrowheads="1"/>
          </p:cNvSpPr>
          <p:nvPr/>
        </p:nvSpPr>
        <p:spPr bwMode="auto">
          <a:xfrm>
            <a:off x="273050" y="836613"/>
            <a:ext cx="9359900" cy="2862262"/>
          </a:xfrm>
          <a:prstGeom prst="rect">
            <a:avLst/>
          </a:prstGeom>
          <a:noFill/>
          <a:ln w="9525">
            <a:noFill/>
            <a:miter lim="800000"/>
            <a:headEnd/>
            <a:tailEnd/>
          </a:ln>
        </p:spPr>
        <p:txBody>
          <a:bodyPr>
            <a:spAutoFit/>
          </a:bodyPr>
          <a:lstStyle/>
          <a:p>
            <a:r>
              <a:rPr lang="de-AT" sz="1200">
                <a:latin typeface="Bookman Old Style" pitchFamily="18" charset="0"/>
              </a:rPr>
              <a:t>Es kam nach der Erholung von Gold auf über 1440$ (Überwindung des Widerstandes bei 1434% zu einem Exhaust. Darauf folgten Marktanomalien. Die erste durchbrach in Asien die Unterstützung bei Gold bei $1350. Danach folgte eine Revidierung der Goldpreisprognose durch Goldman Sachs – nach unten. (Wie im April 2013).</a:t>
            </a:r>
          </a:p>
          <a:p>
            <a:r>
              <a:rPr lang="de-AT" sz="1200">
                <a:latin typeface="Bookman Old Style" pitchFamily="18" charset="0"/>
              </a:rPr>
              <a:t> </a:t>
            </a:r>
          </a:p>
          <a:p>
            <a:r>
              <a:rPr lang="de-AT" sz="1200">
                <a:latin typeface="Bookman Old Style" pitchFamily="18" charset="0"/>
              </a:rPr>
              <a:t>Am 13.09.2013 frühmorgens wurde die Unterstützung bei $1322 in einem PIP nach unten durchbrochen, ohne Nachrichten. Wir waren längst gehedgt wie der NAV auch beweist.</a:t>
            </a:r>
          </a:p>
          <a:p>
            <a:r>
              <a:rPr lang="de-AT" sz="1200">
                <a:latin typeface="Bookman Old Style" pitchFamily="18" charset="0"/>
              </a:rPr>
              <a:t> </a:t>
            </a:r>
          </a:p>
          <a:p>
            <a:r>
              <a:rPr lang="de-AT" sz="1200">
                <a:latin typeface="Bookman Old Style" pitchFamily="18" charset="0"/>
              </a:rPr>
              <a:t>Nun erfolgte dieser Durchbruch durch einen Long- Drop (also nicht durch das Eingehgen von neuen Shorts). Dieser wiederrum erfolgte so, dass der Verkäufer seinen Verkaufspreis eindeutig nicht optimierte, sondern Geld verlor: bei minimaler Liquidität und mit einem PIP.</a:t>
            </a:r>
          </a:p>
          <a:p>
            <a:r>
              <a:rPr lang="de-AT" sz="1200">
                <a:latin typeface="Bookman Old Style" pitchFamily="18" charset="0"/>
              </a:rPr>
              <a:t> </a:t>
            </a:r>
          </a:p>
          <a:p>
            <a:r>
              <a:rPr lang="de-AT" sz="1200">
                <a:latin typeface="Bookman Old Style" pitchFamily="18" charset="0"/>
              </a:rPr>
              <a:t>Damit ergibt sich ein horrendes Verhältnis von 59 Ansprüchen für jede Unze Gold in den COMEX- Warenterminpufferlagerhäusern:</a:t>
            </a:r>
          </a:p>
          <a:p>
            <a:r>
              <a:rPr lang="de-AT" sz="1200">
                <a:latin typeface="Bookman Old Style" pitchFamily="18" charset="0"/>
              </a:rPr>
              <a:t> </a:t>
            </a:r>
          </a:p>
          <a:p>
            <a:r>
              <a:rPr lang="de-AT" sz="1200">
                <a:latin typeface="Bookman Old Style" pitchFamily="18" charset="0"/>
              </a:rPr>
              <a:t> Beide Phänomene konnten komplett weggehedgt werden.</a:t>
            </a:r>
          </a:p>
        </p:txBody>
      </p:sp>
      <p:sp>
        <p:nvSpPr>
          <p:cNvPr id="7171" name="Textfeld 45"/>
          <p:cNvSpPr txBox="1">
            <a:spLocks noChangeArrowheads="1"/>
          </p:cNvSpPr>
          <p:nvPr/>
        </p:nvSpPr>
        <p:spPr bwMode="auto">
          <a:xfrm>
            <a:off x="415925" y="404813"/>
            <a:ext cx="6142038" cy="307975"/>
          </a:xfrm>
          <a:prstGeom prst="rect">
            <a:avLst/>
          </a:prstGeom>
          <a:noFill/>
          <a:ln w="9525">
            <a:noFill/>
            <a:miter lim="800000"/>
            <a:headEnd/>
            <a:tailEnd/>
          </a:ln>
        </p:spPr>
        <p:txBody>
          <a:bodyPr wrap="none">
            <a:spAutoFit/>
          </a:bodyPr>
          <a:lstStyle/>
          <a:p>
            <a:r>
              <a:rPr lang="de-AT" sz="1400" b="1">
                <a:latin typeface="Bookman Old Style" pitchFamily="18" charset="0"/>
              </a:rPr>
              <a:t>HEDGEN HILFT AUCH GEGEN GEWISSE MARKTDUBIOSITÄTEN</a:t>
            </a:r>
          </a:p>
        </p:txBody>
      </p:sp>
      <p:pic>
        <p:nvPicPr>
          <p:cNvPr id="7172" name="Grafik 0" descr="Gold-USD-1-Minute-13-Sept-13.gif"/>
          <p:cNvPicPr>
            <a:picLocks noChangeAspect="1" noChangeArrowheads="1"/>
          </p:cNvPicPr>
          <p:nvPr/>
        </p:nvPicPr>
        <p:blipFill>
          <a:blip r:embed="rId2" cstate="print"/>
          <a:srcRect/>
          <a:stretch>
            <a:fillRect/>
          </a:stretch>
        </p:blipFill>
        <p:spPr bwMode="auto">
          <a:xfrm>
            <a:off x="200025" y="3644900"/>
            <a:ext cx="5634038" cy="2997200"/>
          </a:xfrm>
          <a:prstGeom prst="rect">
            <a:avLst/>
          </a:prstGeom>
          <a:noFill/>
          <a:ln w="9525">
            <a:noFill/>
            <a:miter lim="800000"/>
            <a:headEnd/>
            <a:tailEnd/>
          </a:ln>
        </p:spPr>
      </p:pic>
      <p:pic>
        <p:nvPicPr>
          <p:cNvPr id="7173" name="Grafik 1" descr="Comex_Reg_-Stocks_Unzen-12-Sept-13.png"/>
          <p:cNvPicPr>
            <a:picLocks noChangeAspect="1" noChangeArrowheads="1"/>
          </p:cNvPicPr>
          <p:nvPr/>
        </p:nvPicPr>
        <p:blipFill>
          <a:blip r:embed="rId3" cstate="print"/>
          <a:srcRect/>
          <a:stretch>
            <a:fillRect/>
          </a:stretch>
        </p:blipFill>
        <p:spPr bwMode="auto">
          <a:xfrm>
            <a:off x="5816600" y="3213100"/>
            <a:ext cx="4089400" cy="3587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215900" y="1557338"/>
            <a:ext cx="5113338" cy="2400300"/>
          </a:xfrm>
          <a:prstGeom prst="rect">
            <a:avLst/>
          </a:prstGeom>
          <a:noFill/>
          <a:ln w="9525">
            <a:noFill/>
            <a:miter lim="800000"/>
            <a:headEnd/>
            <a:tailEnd/>
          </a:ln>
        </p:spPr>
        <p:txBody>
          <a:bodyPr>
            <a:spAutoFit/>
          </a:bodyPr>
          <a:lstStyle/>
          <a:p>
            <a:pPr algn="ctr"/>
            <a:r>
              <a:rPr lang="de-DE" sz="1400">
                <a:latin typeface="Bookman Old Style" pitchFamily="18" charset="0"/>
              </a:rPr>
              <a:t>Kursabsicherung oder Kursfreilassung</a:t>
            </a:r>
          </a:p>
          <a:p>
            <a:pPr algn="ctr"/>
            <a:r>
              <a:rPr lang="de-DE" sz="1400">
                <a:latin typeface="Bookman Old Style" pitchFamily="18" charset="0"/>
              </a:rPr>
              <a:t>(Hedging)</a:t>
            </a:r>
          </a:p>
          <a:p>
            <a:endParaRPr lang="de-DE" sz="1400">
              <a:latin typeface="Bookman Old Style" pitchFamily="18" charset="0"/>
            </a:endParaRPr>
          </a:p>
          <a:p>
            <a:r>
              <a:rPr lang="de-DE" sz="1200">
                <a:latin typeface="Bookman Old Style" pitchFamily="18" charset="0"/>
              </a:rPr>
              <a:t>1. Pattern Recognition- PIP Analysis</a:t>
            </a:r>
          </a:p>
          <a:p>
            <a:r>
              <a:rPr lang="de-DE" sz="1200">
                <a:latin typeface="Bookman Old Style" pitchFamily="18" charset="0"/>
              </a:rPr>
              <a:t>2. Liquidity Algorithm</a:t>
            </a:r>
          </a:p>
          <a:p>
            <a:r>
              <a:rPr lang="de-DE" sz="1200">
                <a:latin typeface="Bookman Old Style" pitchFamily="18" charset="0"/>
              </a:rPr>
              <a:t>3. Political tactical Analysis FOMC, EZB Meetings</a:t>
            </a:r>
          </a:p>
          <a:p>
            <a:r>
              <a:rPr lang="de-DE" sz="1200">
                <a:latin typeface="Bookman Old Style" pitchFamily="18" charset="0"/>
              </a:rPr>
              <a:t>4. Stopps numerical (Widerstände, Unterstützungen) daily update</a:t>
            </a:r>
          </a:p>
          <a:p>
            <a:r>
              <a:rPr lang="de-DE" sz="1200">
                <a:latin typeface="Bookman Old Style" pitchFamily="18" charset="0"/>
              </a:rPr>
              <a:t>5. CoT Warenterminbörsencoverage</a:t>
            </a:r>
          </a:p>
          <a:p>
            <a:r>
              <a:rPr lang="de-DE" sz="1200">
                <a:latin typeface="Bookman Old Style" pitchFamily="18" charset="0"/>
              </a:rPr>
              <a:t>6. Fundamental Analysis- Streikmonitor Minen</a:t>
            </a:r>
          </a:p>
          <a:p>
            <a:r>
              <a:rPr lang="de-DE" sz="1200">
                <a:latin typeface="Bookman Old Style" pitchFamily="18" charset="0"/>
              </a:rPr>
              <a:t>7. Chart Analysis</a:t>
            </a:r>
          </a:p>
          <a:p>
            <a:endParaRPr lang="de-DE" sz="1200">
              <a:latin typeface="Bookman Old Style" pitchFamily="18" charset="0"/>
            </a:endParaRPr>
          </a:p>
          <a:p>
            <a:r>
              <a:rPr lang="de-DE" sz="1200">
                <a:solidFill>
                  <a:schemeClr val="tx2"/>
                </a:solidFill>
                <a:latin typeface="Bookman Old Style" pitchFamily="18" charset="0"/>
              </a:rPr>
              <a:t>1b. Nur mit API: Dynamic Stopps, Trendfollower</a:t>
            </a:r>
          </a:p>
        </p:txBody>
      </p:sp>
      <p:sp>
        <p:nvSpPr>
          <p:cNvPr id="8" name="Rounded Rectangle 7"/>
          <p:cNvSpPr/>
          <p:nvPr/>
        </p:nvSpPr>
        <p:spPr>
          <a:xfrm>
            <a:off x="215900" y="981075"/>
            <a:ext cx="5097463" cy="39608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dirty="0">
              <a:latin typeface="Bookman Old Style" pitchFamily="18" charset="0"/>
            </a:endParaRPr>
          </a:p>
        </p:txBody>
      </p:sp>
      <p:sp>
        <p:nvSpPr>
          <p:cNvPr id="8196" name="TextBox 5"/>
          <p:cNvSpPr txBox="1">
            <a:spLocks noChangeArrowheads="1"/>
          </p:cNvSpPr>
          <p:nvPr/>
        </p:nvSpPr>
        <p:spPr bwMode="auto">
          <a:xfrm>
            <a:off x="5889625" y="1700213"/>
            <a:ext cx="3384550" cy="2369880"/>
          </a:xfrm>
          <a:prstGeom prst="rect">
            <a:avLst/>
          </a:prstGeom>
          <a:noFill/>
          <a:ln w="9525">
            <a:noFill/>
            <a:miter lim="800000"/>
            <a:headEnd/>
            <a:tailEnd/>
          </a:ln>
        </p:spPr>
        <p:txBody>
          <a:bodyPr>
            <a:spAutoFit/>
          </a:bodyPr>
          <a:lstStyle/>
          <a:p>
            <a:pPr algn="ctr"/>
            <a:r>
              <a:rPr lang="de-DE" sz="1400" dirty="0">
                <a:latin typeface="Bookman Old Style" pitchFamily="18" charset="0"/>
              </a:rPr>
              <a:t>Asset </a:t>
            </a:r>
            <a:r>
              <a:rPr lang="de-DE" sz="1400" dirty="0" err="1">
                <a:latin typeface="Bookman Old Style" pitchFamily="18" charset="0"/>
              </a:rPr>
              <a:t>Allocation</a:t>
            </a:r>
            <a:endParaRPr lang="de-DE" sz="1400" dirty="0">
              <a:latin typeface="Bookman Old Style" pitchFamily="18" charset="0"/>
            </a:endParaRPr>
          </a:p>
          <a:p>
            <a:endParaRPr lang="de-DE" sz="1400" dirty="0">
              <a:latin typeface="Bookman Old Style" pitchFamily="18" charset="0"/>
            </a:endParaRPr>
          </a:p>
          <a:p>
            <a:r>
              <a:rPr lang="de-DE" sz="1200" dirty="0">
                <a:latin typeface="Bookman Old Style" pitchFamily="18" charset="0"/>
              </a:rPr>
              <a:t>1. Cross Pattern Recognition</a:t>
            </a:r>
          </a:p>
          <a:p>
            <a:r>
              <a:rPr lang="de-DE" sz="1200" dirty="0">
                <a:latin typeface="Bookman Old Style" pitchFamily="18" charset="0"/>
              </a:rPr>
              <a:t>2. Fundamental Analysis</a:t>
            </a:r>
          </a:p>
          <a:p>
            <a:r>
              <a:rPr lang="de-DE" sz="1200" dirty="0">
                <a:latin typeface="Bookman Old Style" pitchFamily="18" charset="0"/>
              </a:rPr>
              <a:t>3. Political </a:t>
            </a:r>
            <a:r>
              <a:rPr lang="de-DE" sz="1200" dirty="0" err="1">
                <a:latin typeface="Bookman Old Style" pitchFamily="18" charset="0"/>
              </a:rPr>
              <a:t>tactical</a:t>
            </a:r>
            <a:r>
              <a:rPr lang="de-DE" sz="1200" dirty="0">
                <a:latin typeface="Bookman Old Style" pitchFamily="18" charset="0"/>
              </a:rPr>
              <a:t> Analysis</a:t>
            </a:r>
          </a:p>
          <a:p>
            <a:r>
              <a:rPr lang="de-DE" sz="1200" dirty="0">
                <a:latin typeface="Bookman Old Style" pitchFamily="18" charset="0"/>
              </a:rPr>
              <a:t>4. </a:t>
            </a:r>
            <a:r>
              <a:rPr lang="de-DE" sz="1200" dirty="0" err="1">
                <a:latin typeface="Bookman Old Style" pitchFamily="18" charset="0"/>
              </a:rPr>
              <a:t>Economic</a:t>
            </a:r>
            <a:r>
              <a:rPr lang="de-DE" sz="1200" dirty="0">
                <a:latin typeface="Bookman Old Style" pitchFamily="18" charset="0"/>
              </a:rPr>
              <a:t> </a:t>
            </a:r>
            <a:r>
              <a:rPr lang="de-DE" sz="1200" dirty="0" err="1">
                <a:latin typeface="Bookman Old Style" pitchFamily="18" charset="0"/>
              </a:rPr>
              <a:t>Cycles</a:t>
            </a:r>
            <a:endParaRPr lang="de-DE" sz="1200" dirty="0">
              <a:latin typeface="Bookman Old Style" pitchFamily="18" charset="0"/>
            </a:endParaRPr>
          </a:p>
          <a:p>
            <a:r>
              <a:rPr lang="de-DE" sz="1200" dirty="0">
                <a:latin typeface="Bookman Old Style" pitchFamily="18" charset="0"/>
              </a:rPr>
              <a:t>5. Wave Analysis (FIBO, Lucas, Elliott)</a:t>
            </a:r>
          </a:p>
          <a:p>
            <a:r>
              <a:rPr lang="de-DE" sz="1200" dirty="0">
                <a:latin typeface="Bookman Old Style" pitchFamily="18" charset="0"/>
              </a:rPr>
              <a:t>6. Chart Analysis</a:t>
            </a:r>
          </a:p>
          <a:p>
            <a:r>
              <a:rPr lang="de-DE" sz="1200" dirty="0">
                <a:latin typeface="Bookman Old Style" pitchFamily="18" charset="0"/>
              </a:rPr>
              <a:t>7. Total Return Alpha </a:t>
            </a:r>
            <a:r>
              <a:rPr lang="de-DE" sz="1200" dirty="0" smtClean="0">
                <a:latin typeface="Bookman Old Style" pitchFamily="18" charset="0"/>
              </a:rPr>
              <a:t>Feeds</a:t>
            </a:r>
          </a:p>
          <a:p>
            <a:r>
              <a:rPr lang="de-DE" sz="1200" dirty="0" smtClean="0">
                <a:latin typeface="Bookman Old Style" pitchFamily="18" charset="0"/>
              </a:rPr>
              <a:t>8. </a:t>
            </a:r>
            <a:r>
              <a:rPr lang="de-DE" sz="1200" dirty="0" err="1" smtClean="0">
                <a:latin typeface="Bookman Old Style" pitchFamily="18" charset="0"/>
              </a:rPr>
              <a:t>Offer</a:t>
            </a:r>
            <a:r>
              <a:rPr lang="de-DE" sz="1200" dirty="0" smtClean="0">
                <a:latin typeface="Bookman Old Style" pitchFamily="18" charset="0"/>
              </a:rPr>
              <a:t> Price Gravitation Analysis (</a:t>
            </a:r>
            <a:r>
              <a:rPr lang="de-DE" sz="1200" dirty="0" err="1" smtClean="0">
                <a:latin typeface="Bookman Old Style" pitchFamily="18" charset="0"/>
              </a:rPr>
              <a:t>Commodities</a:t>
            </a:r>
            <a:r>
              <a:rPr lang="de-DE" sz="1200" dirty="0" smtClean="0">
                <a:latin typeface="Bookman Old Style" pitchFamily="18" charset="0"/>
              </a:rPr>
              <a:t>)</a:t>
            </a:r>
          </a:p>
          <a:p>
            <a:endParaRPr lang="de-DE" sz="1200" dirty="0">
              <a:latin typeface="Bookman Old Style" pitchFamily="18" charset="0"/>
            </a:endParaRPr>
          </a:p>
        </p:txBody>
      </p:sp>
      <p:sp>
        <p:nvSpPr>
          <p:cNvPr id="42" name="Rounded Rectangle 7"/>
          <p:cNvSpPr/>
          <p:nvPr/>
        </p:nvSpPr>
        <p:spPr>
          <a:xfrm>
            <a:off x="5457825" y="981075"/>
            <a:ext cx="4248150" cy="39608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dirty="0">
              <a:latin typeface="Bookman Old Style" pitchFamily="18" charset="0"/>
            </a:endParaRPr>
          </a:p>
        </p:txBody>
      </p:sp>
      <p:sp>
        <p:nvSpPr>
          <p:cNvPr id="8198" name="Textfeld 45"/>
          <p:cNvSpPr txBox="1">
            <a:spLocks noChangeArrowheads="1"/>
          </p:cNvSpPr>
          <p:nvPr/>
        </p:nvSpPr>
        <p:spPr bwMode="auto">
          <a:xfrm>
            <a:off x="488950" y="333375"/>
            <a:ext cx="6229350" cy="306388"/>
          </a:xfrm>
          <a:prstGeom prst="rect">
            <a:avLst/>
          </a:prstGeom>
          <a:noFill/>
          <a:ln w="9525">
            <a:noFill/>
            <a:miter lim="800000"/>
            <a:headEnd/>
            <a:tailEnd/>
          </a:ln>
        </p:spPr>
        <p:txBody>
          <a:bodyPr wrap="none">
            <a:spAutoFit/>
          </a:bodyPr>
          <a:lstStyle/>
          <a:p>
            <a:r>
              <a:rPr lang="de-AT" sz="1400" b="1">
                <a:latin typeface="Bookman Old Style" pitchFamily="18" charset="0"/>
              </a:rPr>
              <a:t>UNSERE ENTSCHEIDUNGSKRITERIEN IN DEREN REIHENFOLGE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45"/>
          <p:cNvSpPr txBox="1">
            <a:spLocks noChangeArrowheads="1"/>
          </p:cNvSpPr>
          <p:nvPr/>
        </p:nvSpPr>
        <p:spPr bwMode="auto">
          <a:xfrm>
            <a:off x="488950" y="333375"/>
            <a:ext cx="1627188" cy="306388"/>
          </a:xfrm>
          <a:prstGeom prst="rect">
            <a:avLst/>
          </a:prstGeom>
          <a:noFill/>
          <a:ln w="9525">
            <a:noFill/>
            <a:miter lim="800000"/>
            <a:headEnd/>
            <a:tailEnd/>
          </a:ln>
        </p:spPr>
        <p:txBody>
          <a:bodyPr wrap="none">
            <a:spAutoFit/>
          </a:bodyPr>
          <a:lstStyle/>
          <a:p>
            <a:r>
              <a:rPr lang="de-AT" sz="1400" b="1">
                <a:latin typeface="Bookman Old Style" pitchFamily="18" charset="0"/>
              </a:rPr>
              <a:t>BÖRSENTOOLS</a:t>
            </a:r>
          </a:p>
        </p:txBody>
      </p:sp>
      <p:sp>
        <p:nvSpPr>
          <p:cNvPr id="9219" name="Rechteck 6"/>
          <p:cNvSpPr>
            <a:spLocks noChangeArrowheads="1"/>
          </p:cNvSpPr>
          <p:nvPr/>
        </p:nvSpPr>
        <p:spPr bwMode="auto">
          <a:xfrm>
            <a:off x="704850" y="1052513"/>
            <a:ext cx="8712200" cy="4693593"/>
          </a:xfrm>
          <a:prstGeom prst="rect">
            <a:avLst/>
          </a:prstGeom>
          <a:noFill/>
          <a:ln w="9525">
            <a:noFill/>
            <a:miter lim="800000"/>
            <a:headEnd/>
            <a:tailEnd/>
          </a:ln>
        </p:spPr>
        <p:txBody>
          <a:bodyPr>
            <a:spAutoFit/>
          </a:bodyPr>
          <a:lstStyle/>
          <a:p>
            <a:pPr eaLnBrk="0" hangingPunct="0"/>
            <a:r>
              <a:rPr lang="de-AT" sz="1300" dirty="0">
                <a:latin typeface="Bookman Old Style" pitchFamily="18" charset="0"/>
                <a:ea typeface="Bookman Old Style" pitchFamily="18" charset="0"/>
                <a:cs typeface="Times New Roman" pitchFamily="18" charset="0"/>
              </a:rPr>
              <a:t>Beim Edelmetall, sei dies </a:t>
            </a:r>
            <a:r>
              <a:rPr lang="de-AT" sz="1300" dirty="0" err="1">
                <a:latin typeface="Bookman Old Style" pitchFamily="18" charset="0"/>
                <a:ea typeface="Bookman Old Style" pitchFamily="18" charset="0"/>
                <a:cs typeface="Times New Roman" pitchFamily="18" charset="0"/>
              </a:rPr>
              <a:t>Managed</a:t>
            </a:r>
            <a:r>
              <a:rPr lang="de-AT" sz="1300" dirty="0">
                <a:latin typeface="Bookman Old Style" pitchFamily="18" charset="0"/>
                <a:ea typeface="Bookman Old Style" pitchFamily="18" charset="0"/>
                <a:cs typeface="Times New Roman" pitchFamily="18" charset="0"/>
              </a:rPr>
              <a:t> </a:t>
            </a:r>
            <a:r>
              <a:rPr lang="de-AT" sz="1300" dirty="0" err="1">
                <a:latin typeface="Bookman Old Style" pitchFamily="18" charset="0"/>
                <a:ea typeface="Bookman Old Style" pitchFamily="18" charset="0"/>
                <a:cs typeface="Times New Roman" pitchFamily="18" charset="0"/>
              </a:rPr>
              <a:t>Account</a:t>
            </a:r>
            <a:r>
              <a:rPr lang="de-AT" sz="1300" dirty="0">
                <a:latin typeface="Bookman Old Style" pitchFamily="18" charset="0"/>
                <a:ea typeface="Bookman Old Style" pitchFamily="18" charset="0"/>
                <a:cs typeface="Times New Roman" pitchFamily="18" charset="0"/>
              </a:rPr>
              <a:t>, Fonds oder Firma, wird selbstverständlich die 140 Jahre alte </a:t>
            </a:r>
            <a:r>
              <a:rPr lang="de-AT" sz="1300" b="1" dirty="0">
                <a:latin typeface="Bookman Old Style" pitchFamily="18" charset="0"/>
                <a:ea typeface="Bookman Old Style" pitchFamily="18" charset="0"/>
                <a:cs typeface="Times New Roman" pitchFamily="18" charset="0"/>
              </a:rPr>
              <a:t>ultrakonservative </a:t>
            </a:r>
            <a:r>
              <a:rPr lang="de-AT" sz="1300" b="1" dirty="0" err="1">
                <a:latin typeface="Bookman Old Style" pitchFamily="18" charset="0"/>
                <a:ea typeface="Bookman Old Style" pitchFamily="18" charset="0"/>
                <a:cs typeface="Times New Roman" pitchFamily="18" charset="0"/>
              </a:rPr>
              <a:t>Hedgemethode</a:t>
            </a:r>
            <a:r>
              <a:rPr lang="de-AT" sz="1300" b="1" dirty="0">
                <a:latin typeface="Bookman Old Style" pitchFamily="18" charset="0"/>
                <a:ea typeface="Bookman Old Style" pitchFamily="18" charset="0"/>
                <a:cs typeface="Times New Roman" pitchFamily="18" charset="0"/>
              </a:rPr>
              <a:t> </a:t>
            </a:r>
            <a:r>
              <a:rPr lang="de-AT" sz="1300" dirty="0">
                <a:latin typeface="Bookman Old Style" pitchFamily="18" charset="0"/>
                <a:ea typeface="Bookman Old Style" pitchFamily="18" charset="0"/>
                <a:cs typeface="Times New Roman" pitchFamily="18" charset="0"/>
              </a:rPr>
              <a:t>angewandt.</a:t>
            </a:r>
          </a:p>
          <a:p>
            <a:pPr eaLnBrk="0" hangingPunct="0"/>
            <a:endParaRPr lang="de-AT" sz="1300" b="1" dirty="0">
              <a:latin typeface="Bookman Old Style" pitchFamily="18" charset="0"/>
              <a:ea typeface="Bookman Old Style" pitchFamily="18" charset="0"/>
              <a:cs typeface="Times New Roman" pitchFamily="18" charset="0"/>
            </a:endParaRPr>
          </a:p>
          <a:p>
            <a:pPr eaLnBrk="0" hangingPunct="0"/>
            <a:r>
              <a:rPr lang="de-AT" sz="1300" b="1" dirty="0">
                <a:latin typeface="Bookman Old Style" pitchFamily="18" charset="0"/>
                <a:ea typeface="Bookman Old Style" pitchFamily="18" charset="0"/>
                <a:cs typeface="Times New Roman" pitchFamily="18" charset="0"/>
              </a:rPr>
              <a:t>Das Metall bleibt physisch, wo es ist, bei erwartetem Kursrückgang wird ohne jede juristische Verbindung zum Metall noch Verpfändung die Trade Margin (ca. 7% derzeit*) an der CME mit Geld hinterlegt und die Position exakt 1:1 </a:t>
            </a:r>
            <a:r>
              <a:rPr lang="de-AT" sz="1300" b="1" dirty="0" err="1">
                <a:latin typeface="Bookman Old Style" pitchFamily="18" charset="0"/>
                <a:ea typeface="Bookman Old Style" pitchFamily="18" charset="0"/>
                <a:cs typeface="Times New Roman" pitchFamily="18" charset="0"/>
              </a:rPr>
              <a:t>geshortet</a:t>
            </a:r>
            <a:r>
              <a:rPr lang="de-AT" sz="1300" b="1" dirty="0">
                <a:latin typeface="Bookman Old Style" pitchFamily="18" charset="0"/>
                <a:ea typeface="Bookman Old Style" pitchFamily="18" charset="0"/>
                <a:cs typeface="Times New Roman" pitchFamily="18" charset="0"/>
              </a:rPr>
              <a:t>.</a:t>
            </a:r>
          </a:p>
          <a:p>
            <a:pPr eaLnBrk="0" hangingPunct="0"/>
            <a:endParaRPr lang="de-AT" sz="1300" b="1" dirty="0">
              <a:latin typeface="Bookman Old Style" pitchFamily="18" charset="0"/>
              <a:ea typeface="Bookman Old Style" pitchFamily="18" charset="0"/>
              <a:cs typeface="Times New Roman" pitchFamily="18" charset="0"/>
            </a:endParaRPr>
          </a:p>
          <a:p>
            <a:pPr eaLnBrk="0" hangingPunct="0"/>
            <a:r>
              <a:rPr lang="de-AT" sz="1300" i="1" dirty="0" err="1">
                <a:latin typeface="Bookman Old Style" pitchFamily="18" charset="0"/>
                <a:ea typeface="Bookman Old Style" pitchFamily="18" charset="0"/>
                <a:cs typeface="Times New Roman" pitchFamily="18" charset="0"/>
              </a:rPr>
              <a:t>Futures</a:t>
            </a:r>
            <a:r>
              <a:rPr lang="de-AT" sz="1300" i="1" dirty="0">
                <a:latin typeface="Bookman Old Style" pitchFamily="18" charset="0"/>
                <a:ea typeface="Bookman Old Style" pitchFamily="18" charset="0"/>
                <a:cs typeface="Times New Roman" pitchFamily="18" charset="0"/>
              </a:rPr>
              <a:t>:</a:t>
            </a:r>
          </a:p>
          <a:p>
            <a:pPr eaLnBrk="0" hangingPunct="0"/>
            <a:r>
              <a:rPr lang="de-AT" sz="1300" i="1" dirty="0">
                <a:latin typeface="Bookman Old Style" pitchFamily="18" charset="0"/>
                <a:ea typeface="Bookman Old Style" pitchFamily="18" charset="0"/>
                <a:cs typeface="Times New Roman" pitchFamily="18" charset="0"/>
              </a:rPr>
              <a:t>CME-GC 100 </a:t>
            </a:r>
            <a:r>
              <a:rPr lang="de-AT" sz="1300" i="1" dirty="0" err="1">
                <a:latin typeface="Bookman Old Style" pitchFamily="18" charset="0"/>
                <a:ea typeface="Bookman Old Style" pitchFamily="18" charset="0"/>
                <a:cs typeface="Times New Roman" pitchFamily="18" charset="0"/>
              </a:rPr>
              <a:t>oz</a:t>
            </a:r>
            <a:r>
              <a:rPr lang="de-AT" sz="1300" i="1" dirty="0">
                <a:latin typeface="Bookman Old Style" pitchFamily="18" charset="0"/>
                <a:ea typeface="Bookman Old Style" pitchFamily="18" charset="0"/>
                <a:cs typeface="Times New Roman" pitchFamily="18" charset="0"/>
              </a:rPr>
              <a:t> Au, CME-SI 5000 </a:t>
            </a:r>
            <a:r>
              <a:rPr lang="de-AT" sz="1300" i="1" dirty="0" err="1">
                <a:latin typeface="Bookman Old Style" pitchFamily="18" charset="0"/>
                <a:ea typeface="Bookman Old Style" pitchFamily="18" charset="0"/>
                <a:cs typeface="Times New Roman" pitchFamily="18" charset="0"/>
              </a:rPr>
              <a:t>oz</a:t>
            </a:r>
            <a:r>
              <a:rPr lang="de-AT" sz="1300" i="1" dirty="0">
                <a:latin typeface="Bookman Old Style" pitchFamily="18" charset="0"/>
                <a:ea typeface="Bookman Old Style" pitchFamily="18" charset="0"/>
                <a:cs typeface="Times New Roman" pitchFamily="18" charset="0"/>
              </a:rPr>
              <a:t> </a:t>
            </a:r>
            <a:r>
              <a:rPr lang="de-AT" sz="1300" i="1" dirty="0" err="1">
                <a:latin typeface="Bookman Old Style" pitchFamily="18" charset="0"/>
                <a:ea typeface="Bookman Old Style" pitchFamily="18" charset="0"/>
                <a:cs typeface="Times New Roman" pitchFamily="18" charset="0"/>
              </a:rPr>
              <a:t>Ag</a:t>
            </a:r>
            <a:r>
              <a:rPr lang="de-AT" sz="1300" i="1" dirty="0">
                <a:latin typeface="Bookman Old Style" pitchFamily="18" charset="0"/>
                <a:ea typeface="Bookman Old Style" pitchFamily="18" charset="0"/>
                <a:cs typeface="Times New Roman" pitchFamily="18" charset="0"/>
              </a:rPr>
              <a:t>, CME-PA 100 </a:t>
            </a:r>
            <a:r>
              <a:rPr lang="de-AT" sz="1300" i="1" dirty="0" err="1">
                <a:latin typeface="Bookman Old Style" pitchFamily="18" charset="0"/>
                <a:ea typeface="Bookman Old Style" pitchFamily="18" charset="0"/>
                <a:cs typeface="Times New Roman" pitchFamily="18" charset="0"/>
              </a:rPr>
              <a:t>oz</a:t>
            </a:r>
            <a:r>
              <a:rPr lang="de-AT" sz="1300" i="1" dirty="0">
                <a:latin typeface="Bookman Old Style" pitchFamily="18" charset="0"/>
                <a:ea typeface="Bookman Old Style" pitchFamily="18" charset="0"/>
                <a:cs typeface="Times New Roman" pitchFamily="18" charset="0"/>
              </a:rPr>
              <a:t> </a:t>
            </a:r>
            <a:r>
              <a:rPr lang="de-AT" sz="1300" i="1" dirty="0" err="1">
                <a:latin typeface="Bookman Old Style" pitchFamily="18" charset="0"/>
                <a:ea typeface="Bookman Old Style" pitchFamily="18" charset="0"/>
                <a:cs typeface="Times New Roman" pitchFamily="18" charset="0"/>
              </a:rPr>
              <a:t>Pd</a:t>
            </a:r>
            <a:r>
              <a:rPr lang="de-AT" sz="1300" i="1" dirty="0">
                <a:latin typeface="Bookman Old Style" pitchFamily="18" charset="0"/>
                <a:ea typeface="Bookman Old Style" pitchFamily="18" charset="0"/>
                <a:cs typeface="Times New Roman" pitchFamily="18" charset="0"/>
              </a:rPr>
              <a:t>, CME-PL 50 </a:t>
            </a:r>
            <a:r>
              <a:rPr lang="de-AT" sz="1300" i="1" dirty="0" err="1">
                <a:latin typeface="Bookman Old Style" pitchFamily="18" charset="0"/>
                <a:ea typeface="Bookman Old Style" pitchFamily="18" charset="0"/>
                <a:cs typeface="Times New Roman" pitchFamily="18" charset="0"/>
              </a:rPr>
              <a:t>oz</a:t>
            </a:r>
            <a:r>
              <a:rPr lang="de-AT" sz="1300" i="1" dirty="0">
                <a:latin typeface="Bookman Old Style" pitchFamily="18" charset="0"/>
                <a:ea typeface="Bookman Old Style" pitchFamily="18" charset="0"/>
                <a:cs typeface="Times New Roman" pitchFamily="18" charset="0"/>
              </a:rPr>
              <a:t> </a:t>
            </a:r>
            <a:r>
              <a:rPr lang="de-AT" sz="1300" i="1" dirty="0" err="1">
                <a:latin typeface="Bookman Old Style" pitchFamily="18" charset="0"/>
                <a:ea typeface="Bookman Old Style" pitchFamily="18" charset="0"/>
                <a:cs typeface="Times New Roman" pitchFamily="18" charset="0"/>
              </a:rPr>
              <a:t>Pt</a:t>
            </a:r>
            <a:r>
              <a:rPr lang="de-AT" sz="1300" i="1" dirty="0">
                <a:latin typeface="Bookman Old Style" pitchFamily="18" charset="0"/>
                <a:ea typeface="Bookman Old Style" pitchFamily="18" charset="0"/>
                <a:cs typeface="Times New Roman" pitchFamily="18" charset="0"/>
              </a:rPr>
              <a:t>.</a:t>
            </a:r>
          </a:p>
          <a:p>
            <a:pPr eaLnBrk="0" hangingPunct="0"/>
            <a:endParaRPr lang="de-AT" sz="1300" b="1" dirty="0">
              <a:latin typeface="Bookman Old Style" pitchFamily="18" charset="0"/>
              <a:ea typeface="Bookman Old Style" pitchFamily="18" charset="0"/>
              <a:cs typeface="Times New Roman" pitchFamily="18" charset="0"/>
            </a:endParaRPr>
          </a:p>
          <a:p>
            <a:pPr eaLnBrk="0" hangingPunct="0"/>
            <a:r>
              <a:rPr lang="de-AT" sz="1300" b="1" dirty="0">
                <a:latin typeface="Bookman Old Style" pitchFamily="18" charset="0"/>
                <a:ea typeface="Bookman Old Style" pitchFamily="18" charset="0"/>
                <a:cs typeface="Times New Roman" pitchFamily="18" charset="0"/>
              </a:rPr>
              <a:t>Physisches Metall und Future Short Position entwickeln sich dann exakt und linear invers, so dass beide zusammen in $ weder steigen und insbesondere auch nicht fallen können.</a:t>
            </a:r>
          </a:p>
          <a:p>
            <a:pPr eaLnBrk="0" hangingPunct="0"/>
            <a:endParaRPr lang="de-AT" sz="1300" b="1" dirty="0">
              <a:latin typeface="Bookman Old Style" pitchFamily="18" charset="0"/>
              <a:ea typeface="Bookman Old Style" pitchFamily="18" charset="0"/>
              <a:cs typeface="Times New Roman" pitchFamily="18" charset="0"/>
            </a:endParaRPr>
          </a:p>
          <a:p>
            <a:pPr eaLnBrk="0" hangingPunct="0"/>
            <a:r>
              <a:rPr lang="de-AT" sz="1300" b="1" dirty="0">
                <a:latin typeface="Bookman Old Style" pitchFamily="18" charset="0"/>
                <a:ea typeface="Bookman Old Style" pitchFamily="18" charset="0"/>
                <a:cs typeface="Times New Roman" pitchFamily="18" charset="0"/>
              </a:rPr>
              <a:t>Meint man, der Preisrückgang sei beendet, liquidiert man die Future Position, hält die Margin in Reserve und lässt das physische Metall seinem Kurs folgen</a:t>
            </a:r>
            <a:r>
              <a:rPr lang="de-AT" sz="1300" b="1" dirty="0" smtClean="0">
                <a:latin typeface="Bookman Old Style" pitchFamily="18" charset="0"/>
                <a:ea typeface="Bookman Old Style" pitchFamily="18" charset="0"/>
                <a:cs typeface="Times New Roman" pitchFamily="18" charset="0"/>
              </a:rPr>
              <a:t>.</a:t>
            </a:r>
          </a:p>
          <a:p>
            <a:pPr eaLnBrk="0" hangingPunct="0"/>
            <a:endParaRPr lang="de-AT" sz="1300" b="1" dirty="0" smtClean="0">
              <a:latin typeface="Bookman Old Style" pitchFamily="18" charset="0"/>
              <a:ea typeface="Bookman Old Style" pitchFamily="18" charset="0"/>
              <a:cs typeface="Times New Roman" pitchFamily="18" charset="0"/>
            </a:endParaRPr>
          </a:p>
          <a:p>
            <a:pPr eaLnBrk="0" hangingPunct="0"/>
            <a:r>
              <a:rPr lang="de-AT" sz="1300" b="1" dirty="0" smtClean="0">
                <a:solidFill>
                  <a:srgbClr val="FF0000"/>
                </a:solidFill>
                <a:latin typeface="Bookman Old Style" pitchFamily="18" charset="0"/>
                <a:ea typeface="Bookman Old Style" pitchFamily="18" charset="0"/>
                <a:cs typeface="Times New Roman" pitchFamily="18" charset="0"/>
              </a:rPr>
              <a:t>PHYSISCHES METALL IST ENTEIGNUNGSSICHER</a:t>
            </a:r>
          </a:p>
          <a:p>
            <a:pPr eaLnBrk="0" hangingPunct="0"/>
            <a:endParaRPr lang="de-AT" sz="1300" b="1" dirty="0" smtClean="0">
              <a:solidFill>
                <a:srgbClr val="FF0000"/>
              </a:solidFill>
              <a:latin typeface="Bookman Old Style" pitchFamily="18" charset="0"/>
              <a:ea typeface="Bookman Old Style" pitchFamily="18" charset="0"/>
              <a:cs typeface="Times New Roman" pitchFamily="18" charset="0"/>
            </a:endParaRPr>
          </a:p>
          <a:p>
            <a:pPr eaLnBrk="0" hangingPunct="0"/>
            <a:r>
              <a:rPr lang="de-AT" sz="1300" b="1" dirty="0" smtClean="0">
                <a:solidFill>
                  <a:srgbClr val="FF0000"/>
                </a:solidFill>
                <a:latin typeface="Bookman Old Style" pitchFamily="18" charset="0"/>
                <a:ea typeface="Bookman Old Style" pitchFamily="18" charset="0"/>
                <a:cs typeface="Times New Roman" pitchFamily="18" charset="0"/>
              </a:rPr>
              <a:t>EIN FUTURE- SHORT IST KEIN WERTPAPIER, SONDERN EIN VERTRAG- ENTEIGNUNG SEHR SCHWER.</a:t>
            </a:r>
          </a:p>
          <a:p>
            <a:pPr eaLnBrk="0" hangingPunct="0"/>
            <a:endParaRPr lang="de-AT" sz="1300" b="1" dirty="0" smtClean="0">
              <a:solidFill>
                <a:srgbClr val="FF0000"/>
              </a:solidFill>
              <a:latin typeface="Bookman Old Style" pitchFamily="18" charset="0"/>
              <a:ea typeface="Bookman Old Style" pitchFamily="18" charset="0"/>
              <a:cs typeface="Times New Roman" pitchFamily="18" charset="0"/>
            </a:endParaRPr>
          </a:p>
          <a:p>
            <a:pPr eaLnBrk="0" hangingPunct="0"/>
            <a:r>
              <a:rPr lang="de-AT" sz="1300" b="1" dirty="0" smtClean="0">
                <a:solidFill>
                  <a:srgbClr val="FF0000"/>
                </a:solidFill>
                <a:latin typeface="Bookman Old Style" pitchFamily="18" charset="0"/>
                <a:ea typeface="Bookman Old Style" pitchFamily="18" charset="0"/>
                <a:cs typeface="Times New Roman" pitchFamily="18" charset="0"/>
              </a:rPr>
              <a:t>PHYSISCHES METALL IM GEHEDGTEN ZUSTAND IST EIN ZU 92% GOLDGEDECKTER US- DOLLAR OHNE DAS RISIKO VON GELD AM KONTO.</a:t>
            </a:r>
            <a:endParaRPr lang="de-AT" sz="1300" b="1" dirty="0">
              <a:solidFill>
                <a:srgbClr val="FF0000"/>
              </a:solidFill>
              <a:latin typeface="Bookman Old Style" pitchFamily="18" charset="0"/>
              <a:ea typeface="Bookman Old Style"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feld 45"/>
          <p:cNvSpPr txBox="1">
            <a:spLocks noChangeArrowheads="1"/>
          </p:cNvSpPr>
          <p:nvPr/>
        </p:nvSpPr>
        <p:spPr bwMode="auto">
          <a:xfrm>
            <a:off x="415925" y="476250"/>
            <a:ext cx="3958135"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WOMIT KORRELIERT DER GOLDPREIS?</a:t>
            </a:r>
            <a:endParaRPr lang="de-AT" sz="1400" b="1" dirty="0">
              <a:latin typeface="Bookman Old Style"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628800"/>
            <a:ext cx="4608512" cy="28419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45188" y="620688"/>
            <a:ext cx="5360812" cy="57606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feld 45"/>
          <p:cNvSpPr txBox="1">
            <a:spLocks noChangeArrowheads="1"/>
          </p:cNvSpPr>
          <p:nvPr/>
        </p:nvSpPr>
        <p:spPr bwMode="auto">
          <a:xfrm>
            <a:off x="415925" y="476250"/>
            <a:ext cx="3600666"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DER GOLDPREIS UND EREIGNISSE</a:t>
            </a:r>
            <a:endParaRPr lang="de-AT" sz="1400" b="1" dirty="0">
              <a:latin typeface="Bookman Old Style" pitchFamily="18" charset="0"/>
            </a:endParaRPr>
          </a:p>
        </p:txBody>
      </p:sp>
      <p:pic>
        <p:nvPicPr>
          <p:cNvPr id="1026" name="Picture 2" descr="C:\Documents and Settings\All Users\Documents\Bild1.jpg"/>
          <p:cNvPicPr>
            <a:picLocks noChangeAspect="1" noChangeArrowheads="1"/>
          </p:cNvPicPr>
          <p:nvPr/>
        </p:nvPicPr>
        <p:blipFill>
          <a:blip r:embed="rId2" cstate="print"/>
          <a:srcRect/>
          <a:stretch>
            <a:fillRect/>
          </a:stretch>
        </p:blipFill>
        <p:spPr bwMode="auto">
          <a:xfrm>
            <a:off x="1064568" y="908720"/>
            <a:ext cx="8089590" cy="5132660"/>
          </a:xfrm>
          <a:prstGeom prst="rect">
            <a:avLst/>
          </a:prstGeom>
          <a:noFill/>
        </p:spPr>
      </p:pic>
      <p:cxnSp>
        <p:nvCxnSpPr>
          <p:cNvPr id="5" name="Straight Arrow Connector 4"/>
          <p:cNvCxnSpPr/>
          <p:nvPr/>
        </p:nvCxnSpPr>
        <p:spPr>
          <a:xfrm flipH="1" flipV="1">
            <a:off x="7905328" y="5445224"/>
            <a:ext cx="864096"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0268" y="6165304"/>
            <a:ext cx="2507418" cy="523220"/>
          </a:xfrm>
          <a:prstGeom prst="rect">
            <a:avLst/>
          </a:prstGeom>
          <a:noFill/>
        </p:spPr>
        <p:txBody>
          <a:bodyPr wrap="none" rtlCol="0">
            <a:spAutoFit/>
          </a:bodyPr>
          <a:lstStyle/>
          <a:p>
            <a:r>
              <a:rPr lang="de-DE" sz="1400" dirty="0" smtClean="0">
                <a:solidFill>
                  <a:srgbClr val="FF0000"/>
                </a:solidFill>
                <a:latin typeface="Bookman Old Style" pitchFamily="18" charset="0"/>
              </a:rPr>
              <a:t>„QE“ 3 </a:t>
            </a:r>
          </a:p>
          <a:p>
            <a:r>
              <a:rPr lang="de-DE" sz="1400" dirty="0" smtClean="0">
                <a:solidFill>
                  <a:srgbClr val="FF0000"/>
                </a:solidFill>
                <a:latin typeface="Bookman Old Style" pitchFamily="18" charset="0"/>
              </a:rPr>
              <a:t>fördert Goldkonkurrenten!</a:t>
            </a:r>
            <a:endParaRPr lang="de-DE" sz="1400" dirty="0" err="1" smtClean="0">
              <a:solidFill>
                <a:srgbClr val="FF00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nvGraphicFramePr>
        <p:xfrm>
          <a:off x="194337" y="1125538"/>
          <a:ext cx="9711529" cy="3384376"/>
        </p:xfrm>
        <a:graphic>
          <a:graphicData uri="http://schemas.openxmlformats.org/drawingml/2006/table">
            <a:tbl>
              <a:tblPr/>
              <a:tblGrid>
                <a:gridCol w="2003490"/>
                <a:gridCol w="2186444"/>
                <a:gridCol w="1919512"/>
                <a:gridCol w="1487621"/>
                <a:gridCol w="2114462"/>
              </a:tblGrid>
              <a:tr h="170039">
                <a:tc>
                  <a:txBody>
                    <a:bodyPr/>
                    <a:lstStyle/>
                    <a:p>
                      <a:pPr algn="l" fontAlgn="b"/>
                      <a:r>
                        <a:rPr lang="de-AT" sz="600" b="1" i="1" u="none" strike="noStrike" dirty="0">
                          <a:latin typeface="Geneva"/>
                        </a:rPr>
                        <a:t>Verzinsung von </a:t>
                      </a:r>
                    </a:p>
                  </a:txBody>
                  <a:tcPr marL="0" marR="0" marT="0" marB="0" anchor="b">
                    <a:lnL>
                      <a:noFill/>
                    </a:lnL>
                    <a:lnR>
                      <a:noFill/>
                    </a:lnR>
                    <a:lnT>
                      <a:noFill/>
                    </a:lnT>
                    <a:lnB>
                      <a:noFill/>
                    </a:lnB>
                  </a:tcPr>
                </a:tc>
                <a:tc>
                  <a:txBody>
                    <a:bodyPr/>
                    <a:lstStyle/>
                    <a:p>
                      <a:pPr algn="l" fontAlgn="b"/>
                      <a:endParaRPr lang="de-AT" sz="600" b="1"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r>
                        <a:rPr lang="de-AT" sz="600" b="1" i="1" u="none" strike="noStrike">
                          <a:latin typeface="Geneva"/>
                        </a:rPr>
                        <a:t>Eigenkapital durch Einsatz</a:t>
                      </a:r>
                    </a:p>
                  </a:txBody>
                  <a:tcPr marL="0" marR="0" marT="0" marB="0" anchor="b">
                    <a:lnL>
                      <a:noFill/>
                    </a:lnL>
                    <a:lnR>
                      <a:noFill/>
                    </a:lnR>
                    <a:lnT>
                      <a:noFill/>
                    </a:lnT>
                    <a:lnB>
                      <a:noFill/>
                    </a:lnB>
                  </a:tcPr>
                </a:tc>
                <a:tc>
                  <a:txBody>
                    <a:bodyPr/>
                    <a:lstStyle/>
                    <a:p>
                      <a:pPr algn="l" fontAlgn="b"/>
                      <a:endParaRPr lang="de-AT" sz="600" b="1"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r>
                        <a:rPr lang="de-AT" sz="600" b="1" i="0" u="none" strike="noStrike">
                          <a:latin typeface="Geneva"/>
                        </a:rPr>
                        <a:t>hoch</a:t>
                      </a:r>
                    </a:p>
                  </a:txBody>
                  <a:tcPr marL="0" marR="0" marT="0" marB="0" anchor="b">
                    <a:lnL>
                      <a:noFill/>
                    </a:lnL>
                    <a:lnR>
                      <a:noFill/>
                    </a:lnR>
                    <a:lnT>
                      <a:noFill/>
                    </a:lnT>
                    <a:lnB>
                      <a:noFill/>
                    </a:lnB>
                  </a:tcPr>
                </a:tc>
                <a:tc>
                  <a:txBody>
                    <a:bodyPr/>
                    <a:lstStyle/>
                    <a:p>
                      <a:pPr algn="l" fontAlgn="b"/>
                      <a:r>
                        <a:rPr lang="de-AT" sz="600" b="1" i="0" u="none" strike="noStrike">
                          <a:latin typeface="Geneva"/>
                        </a:rPr>
                        <a:t>zusammenbrechend, Verluste</a:t>
                      </a:r>
                    </a:p>
                  </a:txBody>
                  <a:tcPr marL="0" marR="0" marT="0" marB="0" anchor="b">
                    <a:lnL>
                      <a:noFill/>
                    </a:lnL>
                    <a:lnR>
                      <a:noFill/>
                    </a:lnR>
                    <a:lnT>
                      <a:noFill/>
                    </a:lnT>
                    <a:lnB>
                      <a:noFill/>
                    </a:lnB>
                  </a:tcPr>
                </a:tc>
                <a:tc>
                  <a:txBody>
                    <a:bodyPr/>
                    <a:lstStyle/>
                    <a:p>
                      <a:pPr algn="l" fontAlgn="b"/>
                      <a:r>
                        <a:rPr lang="de-AT" sz="600" b="1" i="0" u="none" strike="noStrike">
                          <a:latin typeface="Geneva"/>
                        </a:rPr>
                        <a:t>niedrig</a:t>
                      </a:r>
                    </a:p>
                  </a:txBody>
                  <a:tcPr marL="0" marR="0" marT="0" marB="0" anchor="b">
                    <a:lnL>
                      <a:noFill/>
                    </a:lnL>
                    <a:lnR>
                      <a:noFill/>
                    </a:lnR>
                    <a:lnT>
                      <a:noFill/>
                    </a:lnT>
                    <a:lnB>
                      <a:noFill/>
                    </a:lnB>
                  </a:tcPr>
                </a:tc>
                <a:tc>
                  <a:txBody>
                    <a:bodyPr/>
                    <a:lstStyle/>
                    <a:p>
                      <a:pPr algn="l" fontAlgn="b"/>
                      <a:r>
                        <a:rPr lang="de-AT" sz="600" b="1" i="0" u="none" strike="noStrike">
                          <a:latin typeface="Geneva"/>
                        </a:rPr>
                        <a:t>zunehmend</a:t>
                      </a:r>
                    </a:p>
                  </a:txBody>
                  <a:tcPr marL="0" marR="0" marT="0" marB="0" anchor="b">
                    <a:lnL>
                      <a:noFill/>
                    </a:lnL>
                    <a:lnR>
                      <a:noFill/>
                    </a:lnR>
                    <a:lnT>
                      <a:noFill/>
                    </a:lnT>
                    <a:lnB>
                      <a:noFill/>
                    </a:lnB>
                  </a:tcPr>
                </a:tc>
                <a:tc>
                  <a:txBody>
                    <a:bodyPr/>
                    <a:lstStyle/>
                    <a:p>
                      <a:pPr algn="l" fontAlgn="b"/>
                      <a:r>
                        <a:rPr lang="de-AT" sz="600" b="1" i="0" u="none" strike="noStrike">
                          <a:latin typeface="Geneva"/>
                        </a:rPr>
                        <a:t>hoch</a:t>
                      </a:r>
                    </a:p>
                  </a:txBody>
                  <a:tcPr marL="0" marR="0" marT="0" marB="0" anchor="b">
                    <a:lnL>
                      <a:noFill/>
                    </a:lnL>
                    <a:lnR>
                      <a:noFill/>
                    </a:lnR>
                    <a:lnT>
                      <a:noFill/>
                    </a:lnT>
                    <a:lnB>
                      <a:noFill/>
                    </a:lnB>
                  </a:tcPr>
                </a:tc>
              </a:tr>
              <a:tr h="170039">
                <a:tc>
                  <a:txBody>
                    <a:bodyPr/>
                    <a:lstStyle/>
                    <a:p>
                      <a:pPr algn="l" fontAlgn="b"/>
                      <a:r>
                        <a:rPr lang="de-AT" sz="600" b="0" i="0" u="none" strike="noStrike">
                          <a:latin typeface="Geneva"/>
                        </a:rPr>
                        <a:t>(gute Realkonjunktur)</a:t>
                      </a:r>
                    </a:p>
                  </a:txBody>
                  <a:tcPr marL="0" marR="0" marT="0" marB="0" anchor="b">
                    <a:lnL>
                      <a:noFill/>
                    </a:lnL>
                    <a:lnR>
                      <a:noFill/>
                    </a:lnR>
                    <a:lnT>
                      <a:noFill/>
                    </a:lnT>
                    <a:lnB>
                      <a:noFill/>
                    </a:lnB>
                  </a:tcPr>
                </a:tc>
                <a:tc>
                  <a:txBody>
                    <a:bodyPr/>
                    <a:lstStyle/>
                    <a:p>
                      <a:pPr algn="l" fontAlgn="b"/>
                      <a:r>
                        <a:rPr lang="de-AT" sz="600" b="0" i="0" u="none" strike="noStrike">
                          <a:latin typeface="Geneva"/>
                        </a:rPr>
                        <a:t>(Crash, Krisenbeginn)</a:t>
                      </a:r>
                    </a:p>
                  </a:txBody>
                  <a:tcPr marL="0" marR="0" marT="0" marB="0" anchor="b">
                    <a:lnL>
                      <a:noFill/>
                    </a:lnL>
                    <a:lnR>
                      <a:noFill/>
                    </a:lnR>
                    <a:lnT>
                      <a:noFill/>
                    </a:lnT>
                    <a:lnB>
                      <a:noFill/>
                    </a:lnB>
                  </a:tcPr>
                </a:tc>
                <a:tc>
                  <a:txBody>
                    <a:bodyPr/>
                    <a:lstStyle/>
                    <a:p>
                      <a:pPr algn="l" fontAlgn="b"/>
                      <a:r>
                        <a:rPr lang="de-AT" sz="600" b="0" i="0" u="none" strike="noStrike" dirty="0">
                          <a:latin typeface="Geneva"/>
                        </a:rPr>
                        <a:t>(Krisenalltag)</a:t>
                      </a:r>
                    </a:p>
                  </a:txBody>
                  <a:tcPr marL="0" marR="0" marT="0" marB="0" anchor="b">
                    <a:lnL>
                      <a:noFill/>
                    </a:lnL>
                    <a:lnR>
                      <a:noFill/>
                    </a:lnR>
                    <a:lnT>
                      <a:noFill/>
                    </a:lnT>
                    <a:lnB>
                      <a:noFill/>
                    </a:lnB>
                  </a:tcPr>
                </a:tc>
                <a:tc>
                  <a:txBody>
                    <a:bodyPr/>
                    <a:lstStyle/>
                    <a:p>
                      <a:pPr algn="l" fontAlgn="b"/>
                      <a:r>
                        <a:rPr lang="de-AT" sz="600" b="0" i="0" u="none" strike="noStrike">
                          <a:latin typeface="Geneva"/>
                        </a:rPr>
                        <a:t>(Recovery)</a:t>
                      </a:r>
                    </a:p>
                  </a:txBody>
                  <a:tcPr marL="0" marR="0" marT="0" marB="0" anchor="b">
                    <a:lnL>
                      <a:noFill/>
                    </a:lnL>
                    <a:lnR>
                      <a:noFill/>
                    </a:lnR>
                    <a:lnT>
                      <a:noFill/>
                    </a:lnT>
                    <a:lnB>
                      <a:noFill/>
                    </a:lnB>
                  </a:tcPr>
                </a:tc>
                <a:tc>
                  <a:txBody>
                    <a:bodyPr/>
                    <a:lstStyle/>
                    <a:p>
                      <a:pPr algn="l" fontAlgn="b"/>
                      <a:r>
                        <a:rPr lang="de-AT" sz="600" b="0" i="0" u="none" strike="noStrike">
                          <a:latin typeface="Geneva"/>
                        </a:rPr>
                        <a:t>(gute Realkonjunktur)</a:t>
                      </a:r>
                    </a:p>
                  </a:txBody>
                  <a:tcPr marL="0" marR="0" marT="0" marB="0" anchor="b">
                    <a:lnL>
                      <a:noFill/>
                    </a:lnL>
                    <a:lnR>
                      <a:noFill/>
                    </a:lnR>
                    <a:lnT>
                      <a:noFill/>
                    </a:lnT>
                    <a:lnB>
                      <a:noFill/>
                    </a:lnB>
                  </a:tcPr>
                </a:tc>
              </a:tr>
              <a:tr h="323674">
                <a:tc>
                  <a:txBody>
                    <a:bodyPr/>
                    <a:lstStyle/>
                    <a:p>
                      <a:pPr algn="l" fontAlgn="b"/>
                      <a:r>
                        <a:rPr lang="de-AT" sz="600" b="0" i="0" u="none" strike="noStrike">
                          <a:latin typeface="Geneva"/>
                        </a:rPr>
                        <a:t>Gewinne speisen Reserveeigenkapital</a:t>
                      </a:r>
                    </a:p>
                  </a:txBody>
                  <a:tcPr marL="0" marR="0" marT="0" marB="0" anchor="b">
                    <a:lnL>
                      <a:noFill/>
                    </a:lnL>
                    <a:lnR>
                      <a:noFill/>
                    </a:lnR>
                    <a:lnT>
                      <a:noFill/>
                    </a:lnT>
                    <a:lnB>
                      <a:noFill/>
                    </a:lnB>
                  </a:tcPr>
                </a:tc>
                <a:tc>
                  <a:txBody>
                    <a:bodyPr/>
                    <a:lstStyle/>
                    <a:p>
                      <a:pPr algn="l" fontAlgn="b"/>
                      <a:r>
                        <a:rPr lang="de-AT" sz="600" b="0" i="0" u="none" strike="noStrike" dirty="0">
                          <a:latin typeface="Geneva"/>
                        </a:rPr>
                        <a:t>Verluste vernichten Reserveeigenkapital</a:t>
                      </a:r>
                    </a:p>
                  </a:txBody>
                  <a:tcPr marL="0" marR="0" marT="0" marB="0" anchor="b">
                    <a:lnL>
                      <a:noFill/>
                    </a:lnL>
                    <a:lnR>
                      <a:noFill/>
                    </a:lnR>
                    <a:lnT>
                      <a:noFill/>
                    </a:lnT>
                    <a:lnB>
                      <a:noFill/>
                    </a:lnB>
                  </a:tcPr>
                </a:tc>
                <a:tc>
                  <a:txBody>
                    <a:bodyPr/>
                    <a:lstStyle/>
                    <a:p>
                      <a:pPr algn="l" fontAlgn="b"/>
                      <a:r>
                        <a:rPr lang="de-AT" sz="600" b="0" i="0" u="none" strike="noStrike">
                          <a:latin typeface="Geneva"/>
                        </a:rPr>
                        <a:t>Reserveeigenkapital wird gebunkert</a:t>
                      </a:r>
                    </a:p>
                  </a:txBody>
                  <a:tcPr marL="0" marR="0" marT="0" marB="0" anchor="b">
                    <a:lnL>
                      <a:noFill/>
                    </a:lnL>
                    <a:lnR>
                      <a:noFill/>
                    </a:lnR>
                    <a:lnT>
                      <a:noFill/>
                    </a:lnT>
                    <a:lnB>
                      <a:noFill/>
                    </a:lnB>
                  </a:tcPr>
                </a:tc>
                <a:tc>
                  <a:txBody>
                    <a:bodyPr/>
                    <a:lstStyle/>
                    <a:p>
                      <a:pPr algn="l" fontAlgn="b"/>
                      <a:r>
                        <a:rPr lang="de-AT" sz="600" b="0" i="0" u="none" strike="noStrike">
                          <a:latin typeface="Geneva"/>
                        </a:rPr>
                        <a:t>Reserveeigenkapital wird</a:t>
                      </a:r>
                    </a:p>
                  </a:txBody>
                  <a:tcPr marL="0" marR="0" marT="0" marB="0" anchor="b">
                    <a:lnL>
                      <a:noFill/>
                    </a:lnL>
                    <a:lnR>
                      <a:noFill/>
                    </a:lnR>
                    <a:lnT>
                      <a:noFill/>
                    </a:lnT>
                    <a:lnB>
                      <a:noFill/>
                    </a:lnB>
                  </a:tcPr>
                </a:tc>
                <a:tc>
                  <a:txBody>
                    <a:bodyPr/>
                    <a:lstStyle/>
                    <a:p>
                      <a:pPr algn="l" fontAlgn="b"/>
                      <a:r>
                        <a:rPr lang="de-AT" sz="600" b="0" i="0" u="none" strike="noStrike">
                          <a:latin typeface="Geneva"/>
                        </a:rPr>
                        <a:t>Gewinne speisen Reserveeigenkapital</a:t>
                      </a: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r>
                        <a:rPr lang="de-AT" sz="600" b="0" i="0" u="none" strike="noStrike">
                          <a:latin typeface="Geneva"/>
                        </a:rPr>
                        <a:t>Margin Calls/ Verlustabdeckungen</a:t>
                      </a:r>
                    </a:p>
                  </a:txBody>
                  <a:tcPr marL="0" marR="0" marT="0" marB="0" anchor="b">
                    <a:lnL>
                      <a:noFill/>
                    </a:lnL>
                    <a:lnR>
                      <a:noFill/>
                    </a:lnR>
                    <a:lnT>
                      <a:noFill/>
                    </a:lnT>
                    <a:lnB>
                      <a:noFill/>
                    </a:lnB>
                  </a:tcPr>
                </a:tc>
                <a:tc>
                  <a:txBody>
                    <a:bodyPr/>
                    <a:lstStyle/>
                    <a:p>
                      <a:pPr algn="l" fontAlgn="b"/>
                      <a:r>
                        <a:rPr lang="de-AT" sz="600" b="0" i="0" u="none" strike="noStrike">
                          <a:latin typeface="Geneva"/>
                        </a:rPr>
                        <a:t>nicht investiert, daher frei</a:t>
                      </a:r>
                    </a:p>
                  </a:txBody>
                  <a:tcPr marL="0" marR="0" marT="0" marB="0" anchor="b">
                    <a:lnL>
                      <a:noFill/>
                    </a:lnL>
                    <a:lnR>
                      <a:noFill/>
                    </a:lnR>
                    <a:lnT>
                      <a:noFill/>
                    </a:lnT>
                    <a:lnB>
                      <a:noFill/>
                    </a:lnB>
                  </a:tcPr>
                </a:tc>
                <a:tc>
                  <a:txBody>
                    <a:bodyPr/>
                    <a:lstStyle/>
                    <a:p>
                      <a:pPr algn="l" fontAlgn="b"/>
                      <a:r>
                        <a:rPr lang="de-AT" sz="600" b="0" i="0" u="none" strike="noStrike">
                          <a:latin typeface="Geneva"/>
                        </a:rPr>
                        <a:t>verbraucht zur Unterlegung</a:t>
                      </a: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r>
                        <a:rPr lang="de-AT" sz="600" b="0" i="0" u="none" strike="noStrike">
                          <a:latin typeface="Geneva"/>
                        </a:rPr>
                        <a:t>von neuen Investkrediten</a:t>
                      </a: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r>
              <a:tr h="170039">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a:latin typeface="Geneva"/>
                      </a:endParaRPr>
                    </a:p>
                  </a:txBody>
                  <a:tcPr marL="0" marR="0" marT="0" marB="0" anchor="b">
                    <a:lnL>
                      <a:noFill/>
                    </a:lnL>
                    <a:lnR>
                      <a:noFill/>
                    </a:lnR>
                    <a:lnT>
                      <a:noFill/>
                    </a:lnT>
                    <a:lnB>
                      <a:noFill/>
                    </a:lnB>
                  </a:tcPr>
                </a:tc>
                <a:tc>
                  <a:txBody>
                    <a:bodyPr/>
                    <a:lstStyle/>
                    <a:p>
                      <a:pPr algn="l" fontAlgn="b"/>
                      <a:endParaRPr lang="de-AT" sz="600" b="0" i="0" u="none" strike="noStrike" dirty="0">
                        <a:latin typeface="Geneva"/>
                      </a:endParaRPr>
                    </a:p>
                  </a:txBody>
                  <a:tcPr marL="0" marR="0" marT="0" marB="0" anchor="b">
                    <a:lnL>
                      <a:noFill/>
                    </a:lnL>
                    <a:lnR>
                      <a:noFill/>
                    </a:lnR>
                    <a:lnT>
                      <a:noFill/>
                    </a:lnT>
                    <a:lnB>
                      <a:noFill/>
                    </a:lnB>
                  </a:tcPr>
                </a:tc>
              </a:tr>
            </a:tbl>
          </a:graphicData>
        </a:graphic>
      </p:graphicFrame>
      <p:sp>
        <p:nvSpPr>
          <p:cNvPr id="9" name="Freihandform 8"/>
          <p:cNvSpPr/>
          <p:nvPr/>
        </p:nvSpPr>
        <p:spPr>
          <a:xfrm>
            <a:off x="416496" y="2780928"/>
            <a:ext cx="8881004" cy="1903413"/>
          </a:xfrm>
          <a:custGeom>
            <a:avLst/>
            <a:gdLst>
              <a:gd name="connsiteX0" fmla="*/ 0 w 8953500"/>
              <a:gd name="connsiteY0" fmla="*/ 274637 h 1903412"/>
              <a:gd name="connsiteX1" fmla="*/ 685800 w 8953500"/>
              <a:gd name="connsiteY1" fmla="*/ 274637 h 1903412"/>
              <a:gd name="connsiteX2" fmla="*/ 1914525 w 8953500"/>
              <a:gd name="connsiteY2" fmla="*/ 1636712 h 1903412"/>
              <a:gd name="connsiteX3" fmla="*/ 2886075 w 8953500"/>
              <a:gd name="connsiteY3" fmla="*/ 1693862 h 1903412"/>
              <a:gd name="connsiteX4" fmla="*/ 4438650 w 8953500"/>
              <a:gd name="connsiteY4" fmla="*/ 379412 h 1903412"/>
              <a:gd name="connsiteX5" fmla="*/ 6362700 w 8953500"/>
              <a:gd name="connsiteY5" fmla="*/ 1855787 h 1903412"/>
              <a:gd name="connsiteX6" fmla="*/ 8382000 w 8953500"/>
              <a:gd name="connsiteY6" fmla="*/ 284162 h 1903412"/>
              <a:gd name="connsiteX7" fmla="*/ 8953500 w 8953500"/>
              <a:gd name="connsiteY7" fmla="*/ 150812 h 19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3500" h="1903412">
                <a:moveTo>
                  <a:pt x="0" y="274637"/>
                </a:moveTo>
                <a:cubicBezTo>
                  <a:pt x="183356" y="161131"/>
                  <a:pt x="366713" y="47625"/>
                  <a:pt x="685800" y="274637"/>
                </a:cubicBezTo>
                <a:cubicBezTo>
                  <a:pt x="1004887" y="501649"/>
                  <a:pt x="1547813" y="1400175"/>
                  <a:pt x="1914525" y="1636712"/>
                </a:cubicBezTo>
                <a:cubicBezTo>
                  <a:pt x="2281237" y="1873249"/>
                  <a:pt x="2465388" y="1903412"/>
                  <a:pt x="2886075" y="1693862"/>
                </a:cubicBezTo>
                <a:cubicBezTo>
                  <a:pt x="3306763" y="1484312"/>
                  <a:pt x="3859213" y="352425"/>
                  <a:pt x="4438650" y="379412"/>
                </a:cubicBezTo>
                <a:cubicBezTo>
                  <a:pt x="5018088" y="406400"/>
                  <a:pt x="5705475" y="1871662"/>
                  <a:pt x="6362700" y="1855787"/>
                </a:cubicBezTo>
                <a:cubicBezTo>
                  <a:pt x="7019925" y="1839912"/>
                  <a:pt x="7950200" y="568324"/>
                  <a:pt x="8382000" y="284162"/>
                </a:cubicBezTo>
                <a:cubicBezTo>
                  <a:pt x="8813800" y="0"/>
                  <a:pt x="8883650" y="75406"/>
                  <a:pt x="8953500" y="150812"/>
                </a:cubicBezTo>
              </a:path>
            </a:pathLst>
          </a:custGeom>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de-AT"/>
          </a:p>
        </p:txBody>
      </p:sp>
      <p:sp>
        <p:nvSpPr>
          <p:cNvPr id="10" name="Textfeld 2"/>
          <p:cNvSpPr txBox="1"/>
          <p:nvPr/>
        </p:nvSpPr>
        <p:spPr>
          <a:xfrm>
            <a:off x="3506293" y="3860801"/>
            <a:ext cx="2709395" cy="600164"/>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de-AT" dirty="0">
                <a:solidFill>
                  <a:schemeClr val="tx2"/>
                </a:solidFill>
              </a:rPr>
              <a:t>freies Reserveeigenkapital, z.B. für </a:t>
            </a:r>
            <a:r>
              <a:rPr lang="de-AT" dirty="0" smtClean="0">
                <a:solidFill>
                  <a:schemeClr val="tx2"/>
                </a:solidFill>
              </a:rPr>
              <a:t>Goldkauf</a:t>
            </a:r>
          </a:p>
          <a:p>
            <a:pPr algn="ctr" fontAlgn="auto">
              <a:spcBef>
                <a:spcPts val="0"/>
              </a:spcBef>
              <a:spcAft>
                <a:spcPts val="0"/>
              </a:spcAft>
              <a:defRPr/>
            </a:pPr>
            <a:endParaRPr lang="de-AT" dirty="0" smtClean="0">
              <a:solidFill>
                <a:schemeClr val="tx2"/>
              </a:solidFill>
            </a:endParaRPr>
          </a:p>
          <a:p>
            <a:pPr algn="ctr" fontAlgn="auto">
              <a:spcBef>
                <a:spcPts val="0"/>
              </a:spcBef>
              <a:spcAft>
                <a:spcPts val="0"/>
              </a:spcAft>
              <a:defRPr/>
            </a:pPr>
            <a:r>
              <a:rPr lang="de-AT" dirty="0" smtClean="0">
                <a:solidFill>
                  <a:schemeClr val="tx2"/>
                </a:solidFill>
              </a:rPr>
              <a:t>Goldpreis</a:t>
            </a:r>
            <a:endParaRPr lang="de-AT" dirty="0">
              <a:solidFill>
                <a:schemeClr val="tx2"/>
              </a:solidFill>
            </a:endParaRPr>
          </a:p>
        </p:txBody>
      </p:sp>
      <p:sp>
        <p:nvSpPr>
          <p:cNvPr id="5" name="Textfeld 45"/>
          <p:cNvSpPr txBox="1">
            <a:spLocks noChangeArrowheads="1"/>
          </p:cNvSpPr>
          <p:nvPr/>
        </p:nvSpPr>
        <p:spPr bwMode="auto">
          <a:xfrm>
            <a:off x="415925" y="476250"/>
            <a:ext cx="3182281"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GOLD-SINUS-THEORIE (</a:t>
            </a:r>
            <a:r>
              <a:rPr lang="de-AT" sz="1400" b="1" dirty="0" err="1" smtClean="0">
                <a:latin typeface="Bookman Old Style" pitchFamily="18" charset="0"/>
              </a:rPr>
              <a:t>Vartian</a:t>
            </a:r>
            <a:r>
              <a:rPr lang="de-AT" sz="1400" b="1" dirty="0" smtClean="0">
                <a:latin typeface="Bookman Old Style" pitchFamily="18" charset="0"/>
              </a:rPr>
              <a:t>)</a:t>
            </a:r>
            <a:endParaRPr lang="de-AT" sz="1400" b="1" dirty="0">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44"/>
          <p:cNvSpPr txBox="1">
            <a:spLocks noChangeArrowheads="1"/>
          </p:cNvSpPr>
          <p:nvPr/>
        </p:nvSpPr>
        <p:spPr bwMode="auto">
          <a:xfrm>
            <a:off x="273050" y="981075"/>
            <a:ext cx="9359900" cy="4892675"/>
          </a:xfrm>
          <a:prstGeom prst="rect">
            <a:avLst/>
          </a:prstGeom>
          <a:noFill/>
          <a:ln w="9525">
            <a:noFill/>
            <a:miter lim="800000"/>
            <a:headEnd/>
            <a:tailEnd/>
          </a:ln>
        </p:spPr>
        <p:txBody>
          <a:bodyPr>
            <a:spAutoFit/>
          </a:bodyPr>
          <a:lstStyle/>
          <a:p>
            <a:r>
              <a:rPr lang="de-AT" sz="1200">
                <a:latin typeface="Bookman Old Style" pitchFamily="18" charset="0"/>
              </a:rPr>
              <a:t>Der Fall Zypern, die Konfiskation der Hälfte der Polnischen Pensionskassenbestände und weitere Bail- In- Pläne haben gezeigt, dass Haircuts und andere juristische Formen der Vermögenskonfiskation längst keine Fiktion mehr sind. In dem Falle und das ist das derzeitige Szenario, dass die Rechtsform eine gewillkürt fiskale ist (Sondervermögenssteuern, Vermögenssteuern) sind auch in Liegenschaftskatastern und Grundbüchern registrierte Liegenschaften davor nicht sicher. Es bleiben nur mobile Sachwerte, grundsätzlich sind das alle Rohstoffe. Unter diesen drängt sich Edelmetall durch Wertdichte, ganz leichte Lagerung und atmosphärische Stabilität auf.</a:t>
            </a:r>
          </a:p>
          <a:p>
            <a:r>
              <a:rPr lang="de-AT" sz="1200">
                <a:latin typeface="Bookman Old Style" pitchFamily="18" charset="0"/>
              </a:rPr>
              <a:t> </a:t>
            </a:r>
          </a:p>
          <a:p>
            <a:r>
              <a:rPr lang="de-AT" sz="1200">
                <a:latin typeface="Bookman Old Style" pitchFamily="18" charset="0"/>
              </a:rPr>
              <a:t>Es kommt nun erschwerend hinzu, dass die Wertaushöhlung von Geld z.B. in Starkinflationen erfahrungsgemäß keine juristischen Haircuts, keine Bankenschließungen und keine Vermögenssondersteuern erfordert. Es crasht nirgends lokal wegen einer Starkinflation, da Schulden nominell sind und diesszenariell ja leicht bedienbar.  In einem solchen Szenario sind Rohstoffe, voran wertdichte Edelmetalle kursmäßig an Höhepunkten, es wäre daher ein strategisches Kursrisiko gar nicht vorhanden.</a:t>
            </a:r>
          </a:p>
          <a:p>
            <a:r>
              <a:rPr lang="de-AT" sz="1200">
                <a:latin typeface="Bookman Old Style" pitchFamily="18" charset="0"/>
              </a:rPr>
              <a:t> </a:t>
            </a:r>
          </a:p>
          <a:p>
            <a:r>
              <a:rPr lang="de-AT" sz="1200">
                <a:latin typeface="Bookman Old Style" pitchFamily="18" charset="0"/>
              </a:rPr>
              <a:t>Gold wird in USD gehandelt. Bei drohendem Zusammenbruch des USD wird Gold hoch stehen, ein Amerikaner ist zwar schlecht beraten, Gold nicht zu hedgen, aber sein Vermögen wird weniger dadurch berührt.</a:t>
            </a:r>
          </a:p>
          <a:p>
            <a:r>
              <a:rPr lang="de-AT" sz="1200">
                <a:latin typeface="Bookman Old Style" pitchFamily="18" charset="0"/>
              </a:rPr>
              <a:t> </a:t>
            </a:r>
          </a:p>
          <a:p>
            <a:r>
              <a:rPr lang="de-AT" sz="1200">
                <a:latin typeface="Bookman Old Style" pitchFamily="18" charset="0"/>
              </a:rPr>
              <a:t>Was aber derzeit geschieht, ist insb. in Europa ein Phänomen von lokaler Deflation, akutem Geldmangel usw., der zu Bail- Ins führt. Da Edelmetalle nun von der Weltgeldmenge abhängen und diese derzeit kontraktiert, ist in Europa ein kursmäßiger Höhepunkt zum Zeitpunkt des Bedarfes der haircutfesten Anlage eher unwahrscheinlich. Der EUR, der CHF… würden sich auflösen oder inneren Wert (fast) ganz einbüßen, wenn sie gegen USD drastisch fielen. Nur genau dann steigt Gold ganz sicher auch nicht, es fällt eher.</a:t>
            </a:r>
          </a:p>
          <a:p>
            <a:r>
              <a:rPr lang="de-AT" sz="1200">
                <a:latin typeface="Bookman Old Style" pitchFamily="18" charset="0"/>
              </a:rPr>
              <a:t> </a:t>
            </a:r>
          </a:p>
          <a:p>
            <a:r>
              <a:rPr lang="de-AT" sz="1200">
                <a:latin typeface="Bookman Old Style" pitchFamily="18" charset="0"/>
              </a:rPr>
              <a:t>Das führt zum dringenden Bedarf, aus einem Gefahrengrund etwas physisch zu halten, das aus dem gleichen Gefahrengrund (in $) zu diesem Zeitpunkt eher sinkt. </a:t>
            </a:r>
            <a:r>
              <a:rPr lang="de-AT" sz="1200" b="1">
                <a:latin typeface="Bookman Old Style" pitchFamily="18" charset="0"/>
              </a:rPr>
              <a:t>Genau deshalb hedgen wir bei Bedarf, man muß nämlich, um physisches Metall zu haben, keineswegs dessen Kursrisken voll nach unten mitnehmen!</a:t>
            </a:r>
            <a:endParaRPr lang="de-AT" sz="1200">
              <a:latin typeface="Bookman Old Style" pitchFamily="18" charset="0"/>
            </a:endParaRPr>
          </a:p>
          <a:p>
            <a:endParaRPr lang="de-AT" sz="1200">
              <a:latin typeface="Bookman Old Style" pitchFamily="18" charset="0"/>
            </a:endParaRPr>
          </a:p>
        </p:txBody>
      </p:sp>
      <p:sp>
        <p:nvSpPr>
          <p:cNvPr id="3075" name="Textfeld 45"/>
          <p:cNvSpPr txBox="1">
            <a:spLocks noChangeArrowheads="1"/>
          </p:cNvSpPr>
          <p:nvPr/>
        </p:nvSpPr>
        <p:spPr bwMode="auto">
          <a:xfrm>
            <a:off x="415925" y="476250"/>
            <a:ext cx="7984878"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FAZIT: WARUM </a:t>
            </a:r>
            <a:r>
              <a:rPr lang="de-AT" sz="1400" b="1" dirty="0">
                <a:latin typeface="Bookman Old Style" pitchFamily="18" charset="0"/>
              </a:rPr>
              <a:t>MAN GOLD HABEN MUSS – UND BEI BEDARF IM KURS ABSICHERN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0" y="2060575"/>
            <a:ext cx="9705975" cy="4797425"/>
          </a:xfrm>
          <a:prstGeom prst="rect">
            <a:avLst/>
          </a:prstGeom>
          <a:noFill/>
          <a:ln w="9525">
            <a:noFill/>
            <a:miter lim="800000"/>
            <a:headEnd/>
            <a:tailEnd/>
          </a:ln>
        </p:spPr>
        <p:txBody>
          <a:bodyPr/>
          <a:lstStyle/>
          <a:p>
            <a:pPr marL="635000">
              <a:buFont typeface="Courier New" pitchFamily="49" charset="0"/>
              <a:buChar char="o"/>
            </a:pPr>
            <a:endParaRPr lang="en-US" sz="2000" i="1">
              <a:latin typeface="Bookman Old Style" pitchFamily="18" charset="0"/>
            </a:endParaRPr>
          </a:p>
        </p:txBody>
      </p:sp>
      <p:sp>
        <p:nvSpPr>
          <p:cNvPr id="9" name="Rectangle 1"/>
          <p:cNvSpPr txBox="1">
            <a:spLocks noChangeArrowheads="1"/>
          </p:cNvSpPr>
          <p:nvPr/>
        </p:nvSpPr>
        <p:spPr>
          <a:xfrm>
            <a:off x="415925" y="0"/>
            <a:ext cx="8424863" cy="836613"/>
          </a:xfrm>
          <a:prstGeom prst="rect">
            <a:avLst/>
          </a:prstGeom>
        </p:spPr>
        <p:txBody>
          <a:bodyPr anchor="ctr"/>
          <a:lstStyle/>
          <a:p>
            <a:pPr fontAlgn="auto">
              <a:spcAft>
                <a:spcPts val="0"/>
              </a:spcAft>
              <a:defRPr/>
            </a:pPr>
            <a:r>
              <a:rPr lang="en-US" sz="1400" b="1" dirty="0" smtClean="0">
                <a:latin typeface="Bookman Old Style" pitchFamily="18" charset="0"/>
                <a:ea typeface="+mj-ea"/>
                <a:cs typeface="+mj-cs"/>
              </a:rPr>
              <a:t>BEISPIEL VON HEDGES</a:t>
            </a:r>
            <a:endParaRPr lang="en-US" sz="1400" b="1" dirty="0">
              <a:latin typeface="Bookman Old Style" pitchFamily="18" charset="0"/>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5457056" y="712785"/>
            <a:ext cx="4178172" cy="614521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723871"/>
            <a:ext cx="4160912" cy="61341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764704"/>
            <a:ext cx="9906000" cy="5632311"/>
          </a:xfrm>
          <a:prstGeom prst="rect">
            <a:avLst/>
          </a:prstGeom>
          <a:noFill/>
        </p:spPr>
        <p:txBody>
          <a:bodyPr wrap="square" rtlCol="0">
            <a:spAutoFit/>
          </a:bodyPr>
          <a:lstStyle/>
          <a:p>
            <a:r>
              <a:rPr lang="de-AT" sz="1200" dirty="0">
                <a:latin typeface="Bookman Old Style" pitchFamily="18" charset="0"/>
              </a:rPr>
              <a:t>Viele werden sich fragen, was ist mit den Preisen von Au, </a:t>
            </a:r>
            <a:r>
              <a:rPr lang="de-AT" sz="1200" dirty="0" err="1">
                <a:latin typeface="Bookman Old Style" pitchFamily="18" charset="0"/>
              </a:rPr>
              <a:t>Ag</a:t>
            </a:r>
            <a:r>
              <a:rPr lang="de-AT" sz="1200" dirty="0">
                <a:latin typeface="Bookman Old Style" pitchFamily="18" charset="0"/>
              </a:rPr>
              <a:t> und </a:t>
            </a:r>
            <a:r>
              <a:rPr lang="de-AT" sz="1200" dirty="0" err="1">
                <a:latin typeface="Bookman Old Style" pitchFamily="18" charset="0"/>
              </a:rPr>
              <a:t>Pt</a:t>
            </a:r>
            <a:r>
              <a:rPr lang="de-AT" sz="1200" dirty="0">
                <a:latin typeface="Bookman Old Style" pitchFamily="18" charset="0"/>
              </a:rPr>
              <a:t> los, wird da „Papier“ </a:t>
            </a:r>
            <a:r>
              <a:rPr lang="de-AT" sz="1200" dirty="0" err="1">
                <a:latin typeface="Bookman Old Style" pitchFamily="18" charset="0"/>
              </a:rPr>
              <a:t>abverkauft</a:t>
            </a:r>
            <a:r>
              <a:rPr lang="de-AT" sz="1200" dirty="0">
                <a:latin typeface="Bookman Old Style" pitchFamily="18" charset="0"/>
              </a:rPr>
              <a:t> oder echtes Gold?.....</a:t>
            </a:r>
          </a:p>
          <a:p>
            <a:r>
              <a:rPr lang="de-AT" sz="1200" dirty="0">
                <a:latin typeface="Bookman Old Style" pitchFamily="18" charset="0"/>
              </a:rPr>
              <a:t> </a:t>
            </a:r>
          </a:p>
          <a:p>
            <a:r>
              <a:rPr lang="de-AT" sz="1200" dirty="0">
                <a:latin typeface="Bookman Old Style" pitchFamily="18" charset="0"/>
              </a:rPr>
              <a:t>Hier eine vereinfachte Antwort:</a:t>
            </a:r>
          </a:p>
          <a:p>
            <a:r>
              <a:rPr lang="de-AT" sz="1200" dirty="0">
                <a:latin typeface="Bookman Old Style" pitchFamily="18" charset="0"/>
              </a:rPr>
              <a:t> </a:t>
            </a:r>
          </a:p>
          <a:p>
            <a:r>
              <a:rPr lang="de-DE" sz="1200" dirty="0">
                <a:latin typeface="Bookman Old Style" pitchFamily="18" charset="0"/>
              </a:rPr>
              <a:t>Zu einer Einschätzung einer Quantifizierung muss man bei ROHSTOFFEN 3 Mengendimensionen betrachten:</a:t>
            </a:r>
            <a:endParaRPr lang="de-AT" sz="1200" dirty="0">
              <a:latin typeface="Bookman Old Style" pitchFamily="18" charset="0"/>
            </a:endParaRPr>
          </a:p>
          <a:p>
            <a:r>
              <a:rPr lang="de-DE" sz="1200" dirty="0">
                <a:latin typeface="Bookman Old Style" pitchFamily="18" charset="0"/>
              </a:rPr>
              <a:t> </a:t>
            </a:r>
            <a:endParaRPr lang="de-AT" sz="1200" dirty="0">
              <a:latin typeface="Bookman Old Style" pitchFamily="18" charset="0"/>
            </a:endParaRPr>
          </a:p>
          <a:p>
            <a:pPr lvl="0"/>
            <a:r>
              <a:rPr lang="de-DE" sz="1200" dirty="0">
                <a:latin typeface="Bookman Old Style" pitchFamily="18" charset="0"/>
              </a:rPr>
              <a:t>Fördermengen von alten Adern mit niedrigen Grenzförderkosten;</a:t>
            </a:r>
            <a:endParaRPr lang="de-AT" sz="1200" dirty="0">
              <a:latin typeface="Bookman Old Style" pitchFamily="18" charset="0"/>
            </a:endParaRPr>
          </a:p>
          <a:p>
            <a:pPr lvl="0"/>
            <a:r>
              <a:rPr lang="de-DE" sz="1200" dirty="0">
                <a:latin typeface="Bookman Old Style" pitchFamily="18" charset="0"/>
              </a:rPr>
              <a:t>Fördermengen von neuen Adern mit hohen Grenzförderkosten;</a:t>
            </a:r>
            <a:endParaRPr lang="de-AT" sz="1200" dirty="0">
              <a:latin typeface="Bookman Old Style" pitchFamily="18" charset="0"/>
            </a:endParaRPr>
          </a:p>
          <a:p>
            <a:r>
              <a:rPr lang="de-DE" sz="1200" i="1" dirty="0">
                <a:latin typeface="Bookman Old Style" pitchFamily="18" charset="0"/>
              </a:rPr>
              <a:t>Die </a:t>
            </a:r>
            <a:r>
              <a:rPr lang="de-DE" sz="1200" i="1" dirty="0" err="1">
                <a:latin typeface="Bookman Old Style" pitchFamily="18" charset="0"/>
              </a:rPr>
              <a:t>Miners</a:t>
            </a:r>
            <a:r>
              <a:rPr lang="de-DE" sz="1200" i="1" dirty="0">
                <a:latin typeface="Bookman Old Style" pitchFamily="18" charset="0"/>
              </a:rPr>
              <a:t> haben ab 2011 leider die Produktion erhöht, tödlich im Moment (Die Aktiengesellschaften des S&amp;P 500 haben dagegen mit der Emission junger Aktien seit 2007 gegeizt- DA IST EIN UNTERSCHIED, deswegen schrieb ich seit Monaten, dass Dax, S&amp;P, SMI…noch nicht </a:t>
            </a:r>
            <a:r>
              <a:rPr lang="de-DE" sz="1200" i="1" dirty="0" err="1">
                <a:latin typeface="Bookman Old Style" pitchFamily="18" charset="0"/>
              </a:rPr>
              <a:t>crashen</a:t>
            </a:r>
            <a:r>
              <a:rPr lang="de-DE" sz="1200" i="1" dirty="0">
                <a:latin typeface="Bookman Old Style" pitchFamily="18" charset="0"/>
              </a:rPr>
              <a:t> werden, Ware ist zu knapp- das hat mit Wert nichts zu tun)</a:t>
            </a:r>
            <a:endParaRPr lang="de-AT" sz="1200" dirty="0">
              <a:latin typeface="Bookman Old Style" pitchFamily="18" charset="0"/>
            </a:endParaRPr>
          </a:p>
          <a:p>
            <a:r>
              <a:rPr lang="de-DE" sz="1200" i="1" dirty="0">
                <a:latin typeface="Bookman Old Style" pitchFamily="18" charset="0"/>
              </a:rPr>
              <a:t> </a:t>
            </a:r>
            <a:endParaRPr lang="de-AT" sz="1200" dirty="0">
              <a:latin typeface="Bookman Old Style" pitchFamily="18" charset="0"/>
            </a:endParaRPr>
          </a:p>
          <a:p>
            <a:pPr lvl="0"/>
            <a:r>
              <a:rPr lang="de-DE" sz="1200" dirty="0">
                <a:latin typeface="Bookman Old Style" pitchFamily="18" charset="0"/>
              </a:rPr>
              <a:t>Es gibt zusätzlich ca. 10-20 Mal mehr Goldforderungen als Gold.</a:t>
            </a:r>
            <a:endParaRPr lang="de-AT" sz="1200" dirty="0">
              <a:latin typeface="Bookman Old Style" pitchFamily="18" charset="0"/>
            </a:endParaRPr>
          </a:p>
          <a:p>
            <a:r>
              <a:rPr lang="de-DE" sz="1200" dirty="0">
                <a:latin typeface="Bookman Old Style" pitchFamily="18" charset="0"/>
              </a:rPr>
              <a:t>Daher geht es um das Marktvolumen. Bei hohem Marktvolumen lässt sich der zu tiefe derzeitige Preis nicht durchhalten, bei niedrigem Marktvolumen sehr wohl, auch noch runter bis 900$. Preise haben ja lt. Carl Menger mit Wert nichts zu tun (nirgendwo, objektive Werte gibt es nicht) also reden wir von Preis der letzten gedrehten zusätzlichen Einheit, die macht den Preis (Das hat nichts damit zu tun, ob jemand, der seit Jahren marktabsent ist, zu diesem Preis sein Gold verkaufen würde). Es ist ähnlich bei Aktien, wo ein 50+% Aktionär existiert, keiner gibt zum Börsenkurs die Kontrolle über die Firma her, der Controlling Stake ist VIEL TEURER).</a:t>
            </a:r>
            <a:endParaRPr lang="de-AT" sz="1200" dirty="0">
              <a:latin typeface="Bookman Old Style" pitchFamily="18" charset="0"/>
            </a:endParaRPr>
          </a:p>
          <a:p>
            <a:r>
              <a:rPr lang="de-DE" sz="1200" dirty="0">
                <a:latin typeface="Bookman Old Style" pitchFamily="18" charset="0"/>
              </a:rPr>
              <a:t> </a:t>
            </a:r>
            <a:endParaRPr lang="de-AT" sz="1200" dirty="0">
              <a:latin typeface="Bookman Old Style" pitchFamily="18" charset="0"/>
            </a:endParaRPr>
          </a:p>
          <a:p>
            <a:r>
              <a:rPr lang="de-DE" sz="1200" dirty="0">
                <a:latin typeface="Bookman Old Style" pitchFamily="18" charset="0"/>
              </a:rPr>
              <a:t>Die Divergenz „Papiergold“ (gemeint wohl Goldforderungen) versus Gold (physisch) kann ich nicht nachvollziehen, es geht um den Preis der letzten zusätzlichen Einheit, die gedreht wurde (der wird gemessen) versus ein nicht gemessener Preis zu dem </a:t>
            </a:r>
            <a:r>
              <a:rPr lang="de-DE" sz="1200" dirty="0" err="1">
                <a:latin typeface="Bookman Old Style" pitchFamily="18" charset="0"/>
              </a:rPr>
              <a:t>Horter</a:t>
            </a:r>
            <a:r>
              <a:rPr lang="de-DE" sz="1200" dirty="0">
                <a:latin typeface="Bookman Old Style" pitchFamily="18" charset="0"/>
              </a:rPr>
              <a:t> verkaufen würden.</a:t>
            </a:r>
            <a:endParaRPr lang="de-AT" sz="1200" dirty="0">
              <a:latin typeface="Bookman Old Style" pitchFamily="18" charset="0"/>
            </a:endParaRPr>
          </a:p>
          <a:p>
            <a:r>
              <a:rPr lang="de-DE" sz="1200" dirty="0">
                <a:latin typeface="Bookman Old Style" pitchFamily="18" charset="0"/>
              </a:rPr>
              <a:t>Das absolut richtige Argument, es ginge beim Gold nicht wirklich um die Förderkosten, weil das meiste Gold längst gefördert wurde, bleibt richtig, aber es erklärt den Preis nicht. Minen verkaufen alles, was sie fördern, das ist ihr Beruf. Das bedeutet, dass das kleinere Volumen des NEUEN Goldes GANZ gedreht wird und in den Marktpreis eingeht, während das große Volumen des alten Goldes unter Umständen jahrelang vom Markt fern bleibt und somit den Preis nicht mitbestimmt. Der kleinere Rohstoffcharakter im Gold hat also eine konstante Marktpreispräsenz während der große, investive Charakter nicht immer am Markt ist (und manchmal bei Goldforderungen, wie jetzt, als Verkäufer).</a:t>
            </a:r>
            <a:endParaRPr lang="de-AT" sz="1200" dirty="0">
              <a:latin typeface="Bookman Old Style" pitchFamily="18" charset="0"/>
            </a:endParaRPr>
          </a:p>
          <a:p>
            <a:endParaRPr lang="de-AT" sz="1200" dirty="0">
              <a:latin typeface="Bookman Old Style" pitchFamily="18" charset="0"/>
            </a:endParaRPr>
          </a:p>
        </p:txBody>
      </p:sp>
      <p:sp>
        <p:nvSpPr>
          <p:cNvPr id="3" name="Textfeld 45"/>
          <p:cNvSpPr txBox="1">
            <a:spLocks noChangeArrowheads="1"/>
          </p:cNvSpPr>
          <p:nvPr/>
        </p:nvSpPr>
        <p:spPr bwMode="auto">
          <a:xfrm>
            <a:off x="128464" y="260648"/>
            <a:ext cx="4110421"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LÄNGERFRISTIGE PREISUNTERGRENZEN</a:t>
            </a:r>
            <a:endParaRPr lang="de-AT" sz="1400" b="1"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200025" y="260350"/>
            <a:ext cx="9274175" cy="792163"/>
          </a:xfrm>
          <a:prstGeom prst="rect">
            <a:avLst/>
          </a:prstGeom>
        </p:spPr>
        <p:txBody>
          <a:bodyPr anchor="ctr">
            <a:normAutofit/>
          </a:bodyPr>
          <a:lstStyle/>
          <a:p>
            <a:pPr fontAlgn="auto">
              <a:spcAft>
                <a:spcPts val="0"/>
              </a:spcAft>
              <a:defRPr/>
            </a:pPr>
            <a:r>
              <a:rPr lang="en-US" sz="1400" b="1" dirty="0">
                <a:latin typeface="Bookman Old Style" pitchFamily="18" charset="0"/>
                <a:ea typeface="+mj-ea"/>
                <a:cs typeface="+mj-cs"/>
              </a:rPr>
              <a:t>ASSET ALLOCATION- NACHBILDUNG VON AKTIENINDIZES ALS MULTIPLE EINZELAKTIENPAKETE und Hedging </a:t>
            </a:r>
            <a:r>
              <a:rPr lang="en-US" sz="1400" b="1" dirty="0" err="1">
                <a:latin typeface="Bookman Old Style" pitchFamily="18" charset="0"/>
                <a:ea typeface="+mj-ea"/>
                <a:cs typeface="+mj-cs"/>
              </a:rPr>
              <a:t>derselben</a:t>
            </a:r>
            <a:r>
              <a:rPr lang="en-US" sz="1400" b="1" dirty="0">
                <a:latin typeface="Bookman Old Style" pitchFamily="18" charset="0"/>
                <a:ea typeface="+mj-ea"/>
                <a:cs typeface="+mj-cs"/>
              </a:rPr>
              <a:t> </a:t>
            </a:r>
            <a:r>
              <a:rPr lang="en-US" sz="1400" b="1" dirty="0" err="1">
                <a:latin typeface="Bookman Old Style" pitchFamily="18" charset="0"/>
                <a:ea typeface="+mj-ea"/>
                <a:cs typeface="+mj-cs"/>
              </a:rPr>
              <a:t>mit</a:t>
            </a:r>
            <a:r>
              <a:rPr lang="en-US" sz="1400" b="1" dirty="0">
                <a:latin typeface="Bookman Old Style" pitchFamily="18" charset="0"/>
                <a:ea typeface="+mj-ea"/>
                <a:cs typeface="+mj-cs"/>
              </a:rPr>
              <a:t> Sell to Open des Future</a:t>
            </a:r>
            <a:endParaRPr lang="en-US" sz="1400" dirty="0">
              <a:latin typeface="Bookman Old Style" pitchFamily="18" charset="0"/>
              <a:ea typeface="+mj-ea"/>
              <a:cs typeface="+mj-cs"/>
            </a:endParaRPr>
          </a:p>
        </p:txBody>
      </p:sp>
      <p:sp>
        <p:nvSpPr>
          <p:cNvPr id="15363" name="Textfeld 8"/>
          <p:cNvSpPr txBox="1">
            <a:spLocks noChangeArrowheads="1"/>
          </p:cNvSpPr>
          <p:nvPr/>
        </p:nvSpPr>
        <p:spPr bwMode="auto">
          <a:xfrm>
            <a:off x="273050" y="1268413"/>
            <a:ext cx="9001125" cy="3046412"/>
          </a:xfrm>
          <a:prstGeom prst="rect">
            <a:avLst/>
          </a:prstGeom>
          <a:noFill/>
          <a:ln w="9525">
            <a:noFill/>
            <a:miter lim="800000"/>
            <a:headEnd/>
            <a:tailEnd/>
          </a:ln>
        </p:spPr>
        <p:txBody>
          <a:bodyPr>
            <a:spAutoFit/>
          </a:bodyPr>
          <a:lstStyle/>
          <a:p>
            <a:r>
              <a:rPr lang="de-AT" sz="1200">
                <a:latin typeface="Bookman Old Style" pitchFamily="18" charset="0"/>
              </a:rPr>
              <a:t>Sie wollen in Aktien investieren und kurzfristig bei Rückgängen abgesichert sein?</a:t>
            </a:r>
          </a:p>
          <a:p>
            <a:endParaRPr lang="de-AT" sz="1200">
              <a:latin typeface="Bookman Old Style" pitchFamily="18" charset="0"/>
            </a:endParaRPr>
          </a:p>
          <a:p>
            <a:r>
              <a:rPr lang="de-AT" sz="1200">
                <a:latin typeface="Bookman Old Style" pitchFamily="18" charset="0"/>
              </a:rPr>
              <a:t>Sie wollen aber die Aktien wegen der Dividende wirklich als Wertpapier haben?</a:t>
            </a:r>
          </a:p>
          <a:p>
            <a:endParaRPr lang="de-AT" sz="1200">
              <a:latin typeface="Bookman Old Style" pitchFamily="18" charset="0"/>
            </a:endParaRPr>
          </a:p>
          <a:p>
            <a:r>
              <a:rPr lang="de-AT" sz="1200">
                <a:latin typeface="Bookman Old Style" pitchFamily="18" charset="0"/>
              </a:rPr>
              <a:t>Wir machen das für Sie!</a:t>
            </a:r>
          </a:p>
          <a:p>
            <a:endParaRPr lang="de-AT" sz="1200">
              <a:latin typeface="Bookman Old Style" pitchFamily="18" charset="0"/>
            </a:endParaRPr>
          </a:p>
          <a:p>
            <a:endParaRPr lang="de-AT" sz="1200">
              <a:latin typeface="Bookman Old Style" pitchFamily="18" charset="0"/>
            </a:endParaRPr>
          </a:p>
          <a:p>
            <a:r>
              <a:rPr lang="de-AT" sz="1200">
                <a:latin typeface="Bookman Old Style" pitchFamily="18" charset="0"/>
              </a:rPr>
              <a:t>Ganze Aktienindizes oder Aktiensubindizes werden als Stücke gekauft. Das kostet Reaktionsgeschwindigkeit, bringt aber die Dividende.</a:t>
            </a:r>
          </a:p>
          <a:p>
            <a:endParaRPr lang="de-AT" sz="1200">
              <a:latin typeface="Bookman Old Style" pitchFamily="18" charset="0"/>
            </a:endParaRPr>
          </a:p>
          <a:p>
            <a:r>
              <a:rPr lang="de-AT" sz="1200">
                <a:latin typeface="Bookman Old Style" pitchFamily="18" charset="0"/>
              </a:rPr>
              <a:t>Und trotzdem stoppen wir Kursrückgänge sehr schnell, aber nicht durch Verkauf der Aktien, sondern durch Hedgen derselben, blitzschnell, mit sell to open des entsprechenden Futures. Bei neutraler oder positiver Kurserwartung wird die Futureposition geschlossen, der Aktienbasket floatet wieder mit dem Markt.</a:t>
            </a:r>
          </a:p>
          <a:p>
            <a:endParaRPr lang="de-AT" sz="1200">
              <a:latin typeface="Bookman Old Style" pitchFamily="18" charset="0"/>
            </a:endParaRPr>
          </a:p>
          <a:p>
            <a:endParaRPr lang="de-AT" sz="1200" i="1">
              <a:latin typeface="Bookman Old Style" pitchFamily="18" charset="0"/>
            </a:endParaRPr>
          </a:p>
          <a:p>
            <a:r>
              <a:rPr lang="de-AT" sz="1200" i="1">
                <a:latin typeface="Bookman Old Style" pitchFamily="18" charset="0"/>
              </a:rPr>
              <a:t>*Voraussetzung: Ausgerollter Trading Account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44"/>
          <p:cNvSpPr txBox="1">
            <a:spLocks noChangeArrowheads="1"/>
          </p:cNvSpPr>
          <p:nvPr/>
        </p:nvSpPr>
        <p:spPr bwMode="auto">
          <a:xfrm>
            <a:off x="632520" y="1412776"/>
            <a:ext cx="7992888" cy="4216539"/>
          </a:xfrm>
          <a:prstGeom prst="rect">
            <a:avLst/>
          </a:prstGeom>
          <a:noFill/>
          <a:ln w="9525">
            <a:noFill/>
            <a:miter lim="800000"/>
            <a:headEnd/>
            <a:tailEnd/>
          </a:ln>
        </p:spPr>
        <p:txBody>
          <a:bodyPr wrap="square">
            <a:spAutoFit/>
          </a:bodyPr>
          <a:lstStyle/>
          <a:p>
            <a:r>
              <a:rPr lang="de-AT" sz="1200" dirty="0" smtClean="0">
                <a:latin typeface="Bookman Old Style" pitchFamily="18" charset="0"/>
              </a:rPr>
              <a:t>Wir organisieren über eine </a:t>
            </a:r>
            <a:r>
              <a:rPr lang="de-AT" sz="1200" dirty="0" err="1" smtClean="0">
                <a:latin typeface="Bookman Old Style" pitchFamily="18" charset="0"/>
              </a:rPr>
              <a:t>Konsortiumskonstruktion</a:t>
            </a:r>
            <a:r>
              <a:rPr lang="de-AT" sz="1200" dirty="0" smtClean="0">
                <a:latin typeface="Bookman Old Style" pitchFamily="18" charset="0"/>
              </a:rPr>
              <a:t> alle Funktionen wie aus einer Hand:</a:t>
            </a:r>
          </a:p>
          <a:p>
            <a:endParaRPr lang="de-AT" sz="1200" dirty="0" smtClean="0">
              <a:latin typeface="Bookman Old Style" pitchFamily="18" charset="0"/>
            </a:endParaRPr>
          </a:p>
          <a:p>
            <a:pPr algn="ctr"/>
            <a:endParaRPr lang="de-AT" sz="1600" dirty="0" smtClean="0">
              <a:latin typeface="Bookman Old Style" pitchFamily="18" charset="0"/>
            </a:endParaRPr>
          </a:p>
          <a:p>
            <a:pPr algn="ctr"/>
            <a:endParaRPr lang="de-AT" sz="1600" dirty="0" smtClean="0">
              <a:latin typeface="Bookman Old Style" pitchFamily="18" charset="0"/>
            </a:endParaRPr>
          </a:p>
          <a:p>
            <a:pPr algn="ctr"/>
            <a:r>
              <a:rPr lang="de-AT" sz="2400" dirty="0" smtClean="0">
                <a:latin typeface="Bookman Old Style" pitchFamily="18" charset="0"/>
              </a:rPr>
              <a:t>Eines der besten Lager der Welt, bankenunabhängig</a:t>
            </a:r>
          </a:p>
          <a:p>
            <a:pPr algn="ctr"/>
            <a:endParaRPr lang="de-AT" sz="2400" dirty="0" smtClean="0">
              <a:latin typeface="Bookman Old Style" pitchFamily="18" charset="0"/>
            </a:endParaRPr>
          </a:p>
          <a:p>
            <a:pPr algn="ctr"/>
            <a:r>
              <a:rPr lang="de-AT" sz="2400" dirty="0" smtClean="0">
                <a:latin typeface="Bookman Old Style" pitchFamily="18" charset="0"/>
              </a:rPr>
              <a:t>Diskrete Vermögensverwaltung für Kursabsicherung</a:t>
            </a:r>
          </a:p>
          <a:p>
            <a:pPr algn="ctr"/>
            <a:endParaRPr lang="de-AT" sz="2400" dirty="0" smtClean="0">
              <a:latin typeface="Bookman Old Style" pitchFamily="18" charset="0"/>
            </a:endParaRPr>
          </a:p>
          <a:p>
            <a:pPr algn="ctr"/>
            <a:r>
              <a:rPr lang="de-AT" sz="2400" dirty="0" err="1" smtClean="0">
                <a:latin typeface="Bookman Old Style" pitchFamily="18" charset="0"/>
              </a:rPr>
              <a:t>Handelsmargenbeteiligung</a:t>
            </a:r>
            <a:r>
              <a:rPr lang="de-AT" sz="2400" dirty="0" smtClean="0">
                <a:latin typeface="Bookman Old Style" pitchFamily="18" charset="0"/>
              </a:rPr>
              <a:t> bei Rohgoldimporten</a:t>
            </a:r>
          </a:p>
          <a:p>
            <a:pPr algn="ctr"/>
            <a:endParaRPr lang="de-AT" sz="1600" dirty="0" smtClean="0">
              <a:latin typeface="Bookman Old Style" pitchFamily="18" charset="0"/>
            </a:endParaRPr>
          </a:p>
          <a:p>
            <a:pPr algn="ctr"/>
            <a:endParaRPr lang="de-AT" sz="1600" dirty="0" smtClean="0">
              <a:latin typeface="Bookman Old Style" pitchFamily="18" charset="0"/>
            </a:endParaRPr>
          </a:p>
          <a:p>
            <a:pPr algn="ctr"/>
            <a:r>
              <a:rPr lang="de-AT" sz="1200" dirty="0" smtClean="0">
                <a:latin typeface="Bookman Old Style" pitchFamily="18" charset="0"/>
              </a:rPr>
              <a:t>Vartian.hardasset@gmail.com</a:t>
            </a:r>
            <a:endParaRPr lang="de-AT" sz="1200" dirty="0">
              <a:latin typeface="Bookman Old Style" pitchFamily="18" charset="0"/>
            </a:endParaRPr>
          </a:p>
        </p:txBody>
      </p:sp>
      <p:sp>
        <p:nvSpPr>
          <p:cNvPr id="3075" name="Textfeld 45"/>
          <p:cNvSpPr txBox="1">
            <a:spLocks noChangeArrowheads="1"/>
          </p:cNvSpPr>
          <p:nvPr/>
        </p:nvSpPr>
        <p:spPr bwMode="auto">
          <a:xfrm>
            <a:off x="344488" y="548680"/>
            <a:ext cx="7213834" cy="307777"/>
          </a:xfrm>
          <a:prstGeom prst="rect">
            <a:avLst/>
          </a:prstGeom>
          <a:noFill/>
          <a:ln w="9525">
            <a:noFill/>
            <a:miter lim="800000"/>
            <a:headEnd/>
            <a:tailEnd/>
          </a:ln>
        </p:spPr>
        <p:txBody>
          <a:bodyPr wrap="none">
            <a:spAutoFit/>
          </a:bodyPr>
          <a:lstStyle/>
          <a:p>
            <a:r>
              <a:rPr lang="de-AT" sz="1400" b="1" dirty="0" smtClean="0">
                <a:latin typeface="Bookman Old Style" pitchFamily="18" charset="0"/>
              </a:rPr>
              <a:t>LAGERN, ABSICHERN, wenn gewünscht KAUFEN oder sogar IMPORTIEREN</a:t>
            </a:r>
            <a:endParaRPr lang="de-AT" sz="1400" b="1" dirty="0">
              <a:latin typeface="Bookman Old Style"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400" dirty="0">
            <a:latin typeface="Bookman Old Style"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latin typeface="Bookman Old Style" pitchFamily="18"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A4-Papier (210x297 mm)</PresentationFormat>
  <Paragraphs>161</Paragraphs>
  <Slides>15</Slides>
  <Notes>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Christian Vartyan</cp:lastModifiedBy>
  <cp:revision>57</cp:revision>
  <dcterms:created xsi:type="dcterms:W3CDTF">2013-09-16T06:34:13Z</dcterms:created>
  <dcterms:modified xsi:type="dcterms:W3CDTF">2013-11-11T18:01:34Z</dcterms:modified>
</cp:coreProperties>
</file>